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9" r:id="rId1"/>
  </p:sldMasterIdLst>
  <p:notesMasterIdLst>
    <p:notesMasterId r:id="rId34"/>
  </p:notesMasterIdLst>
  <p:sldIdLst>
    <p:sldId id="256" r:id="rId2"/>
    <p:sldId id="257" r:id="rId3"/>
    <p:sldId id="258" r:id="rId4"/>
    <p:sldId id="279" r:id="rId5"/>
    <p:sldId id="280" r:id="rId6"/>
    <p:sldId id="281" r:id="rId7"/>
    <p:sldId id="282" r:id="rId8"/>
    <p:sldId id="283" r:id="rId9"/>
    <p:sldId id="284" r:id="rId10"/>
    <p:sldId id="278" r:id="rId11"/>
    <p:sldId id="285" r:id="rId12"/>
    <p:sldId id="262" r:id="rId13"/>
    <p:sldId id="286" r:id="rId14"/>
    <p:sldId id="287" r:id="rId15"/>
    <p:sldId id="288" r:id="rId16"/>
    <p:sldId id="289" r:id="rId17"/>
    <p:sldId id="290" r:id="rId18"/>
    <p:sldId id="291" r:id="rId19"/>
    <p:sldId id="292" r:id="rId20"/>
    <p:sldId id="293" r:id="rId21"/>
    <p:sldId id="269" r:id="rId22"/>
    <p:sldId id="294" r:id="rId23"/>
    <p:sldId id="295" r:id="rId24"/>
    <p:sldId id="296" r:id="rId25"/>
    <p:sldId id="297" r:id="rId26"/>
    <p:sldId id="298" r:id="rId27"/>
    <p:sldId id="299" r:id="rId28"/>
    <p:sldId id="300" r:id="rId29"/>
    <p:sldId id="301" r:id="rId30"/>
    <p:sldId id="302" r:id="rId31"/>
    <p:sldId id="276" r:id="rId32"/>
    <p:sldId id="277" r:id="rId33"/>
  </p:sldIdLst>
  <p:sldSz cx="9144000" cy="5143500" type="screen16x9"/>
  <p:notesSz cx="6858000" cy="9144000"/>
  <p:embeddedFontLst>
    <p:embeddedFont>
      <p:font typeface="Cambria Math" panose="02040503050406030204" pitchFamily="18" charset="0"/>
      <p:regular r:id="rId35"/>
    </p:embeddedFont>
    <p:embeddedFont>
      <p:font typeface="Roboto" panose="020B0604020202020204" charset="0"/>
      <p:regular r:id="rId36"/>
      <p:bold r:id="rId37"/>
      <p:italic r:id="rId38"/>
      <p:boldItalic r:id="rId39"/>
    </p:embeddedFont>
    <p:embeddedFont>
      <p:font typeface="Roboto Slab" panose="020B0604020202020204" charset="0"/>
      <p:regular r:id="rId40"/>
      <p:bold r:id="rId41"/>
    </p:embeddedFont>
    <p:embeddedFont>
      <p:font typeface="Source Sans Pro" panose="020B0503030403020204" pitchFamily="34" charset="0"/>
      <p:regular r:id="rId42"/>
      <p:bold r:id="rId43"/>
      <p:italic r:id="rId44"/>
      <p:boldItalic r:id="rId4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75E69"/>
    <a:srgbClr val="006DDA"/>
    <a:srgbClr val="0582FF"/>
    <a:srgbClr val="43B7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7" d="100"/>
          <a:sy n="97" d="100"/>
        </p:scale>
        <p:origin x="413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8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6ccd411515_0_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6ccd411515_0_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91427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6ccd411515_0_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6ccd411515_0_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0738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6ccd411515_0_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6ccd411515_0_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45624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6ccd411515_0_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6ccd411515_0_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76863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6ccd411515_0_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6ccd411515_0_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812780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6ccd411515_0_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6ccd411515_0_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1702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6ccd411515_0_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6ccd411515_0_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34294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6ccd411515_0_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6ccd411515_0_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10778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6ccd411515_0_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6ccd411515_0_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33049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6ccd411515_0_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6ccd411515_0_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756233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6ccd411515_0_2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6ccd411515_0_2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6ccd411515_0_2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6ccd411515_0_2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28745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6ccd411515_0_2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6ccd411515_0_2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652810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6ccd411515_0_2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6ccd411515_0_2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868705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6ccd411515_0_2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6ccd411515_0_2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682243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6ccd411515_0_2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6ccd411515_0_2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770867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6ccd411515_0_2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6ccd411515_0_2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940635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6ccd411515_0_2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6ccd411515_0_2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022974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6ccd411515_0_2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6ccd411515_0_2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32469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6ccd411515_0_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6ccd411515_0_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6ccd411515_0_2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6ccd411515_0_2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255773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6ccd411515_0_3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6ccd411515_0_3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6ccd411515_0_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6ccd411515_0_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30639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52610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01145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6ccd411515_0_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6ccd411515_0_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60189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6ccd411515_0_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6ccd411515_0_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03040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6ccd411515_0_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6ccd411515_0_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03077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700185" y="1991850"/>
            <a:ext cx="58074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7337531" y="4630074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7790243" y="4182401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8893253" y="3333348"/>
            <a:ext cx="57600" cy="57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8771302" y="4923775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2386266" y="508134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479460" y="2703980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261540" y="643097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2"/>
          <p:cNvSpPr/>
          <p:nvPr/>
        </p:nvSpPr>
        <p:spPr>
          <a:xfrm>
            <a:off x="507235" y="1080863"/>
            <a:ext cx="192600" cy="192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2"/>
          <p:cNvSpPr/>
          <p:nvPr/>
        </p:nvSpPr>
        <p:spPr>
          <a:xfrm>
            <a:off x="8314019" y="3625322"/>
            <a:ext cx="144300" cy="1440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2"/>
          <p:cNvSpPr/>
          <p:nvPr/>
        </p:nvSpPr>
        <p:spPr>
          <a:xfrm>
            <a:off x="8882858" y="4186761"/>
            <a:ext cx="144300" cy="1440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2"/>
          <p:cNvSpPr/>
          <p:nvPr/>
        </p:nvSpPr>
        <p:spPr>
          <a:xfrm>
            <a:off x="158313" y="1596559"/>
            <a:ext cx="57600" cy="57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2"/>
          <p:cNvSpPr/>
          <p:nvPr/>
        </p:nvSpPr>
        <p:spPr>
          <a:xfrm>
            <a:off x="1396483" y="226428"/>
            <a:ext cx="192600" cy="192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2"/>
          <p:cNvSpPr/>
          <p:nvPr/>
        </p:nvSpPr>
        <p:spPr>
          <a:xfrm>
            <a:off x="617492" y="2000594"/>
            <a:ext cx="57600" cy="57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2"/>
          <p:cNvSpPr/>
          <p:nvPr/>
        </p:nvSpPr>
        <p:spPr>
          <a:xfrm>
            <a:off x="3425273" y="387880"/>
            <a:ext cx="57600" cy="57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2"/>
          <p:cNvSpPr/>
          <p:nvPr/>
        </p:nvSpPr>
        <p:spPr>
          <a:xfrm>
            <a:off x="8014029" y="4567546"/>
            <a:ext cx="192600" cy="192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"/>
          <p:cNvSpPr txBox="1">
            <a:spLocks noGrp="1"/>
          </p:cNvSpPr>
          <p:nvPr>
            <p:ph type="ctrTitle"/>
          </p:nvPr>
        </p:nvSpPr>
        <p:spPr>
          <a:xfrm>
            <a:off x="1546025" y="1754794"/>
            <a:ext cx="5832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subTitle" idx="1"/>
          </p:nvPr>
        </p:nvSpPr>
        <p:spPr>
          <a:xfrm>
            <a:off x="1546025" y="3011511"/>
            <a:ext cx="5832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l="19" r="19"/>
          <a:stretch/>
        </p:blipFill>
        <p:spPr>
          <a:xfrm rot="10800000" flipH="1">
            <a:off x="5952" y="0"/>
            <a:ext cx="914060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 txBox="1">
            <a:spLocks noGrp="1"/>
          </p:cNvSpPr>
          <p:nvPr>
            <p:ph type="body" idx="1"/>
          </p:nvPr>
        </p:nvSpPr>
        <p:spPr>
          <a:xfrm>
            <a:off x="1215300" y="1723650"/>
            <a:ext cx="6713400" cy="81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57200" algn="ctr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600"/>
              <a:buChar char="◎"/>
              <a:defRPr sz="3600" i="1"/>
            </a:lvl1pPr>
            <a:lvl2pPr marL="914400" lvl="1" indent="-4572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Char char="○"/>
              <a:defRPr sz="3600" i="1"/>
            </a:lvl2pPr>
            <a:lvl3pPr marL="1371600" lvl="2" indent="-4572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Char char="◉"/>
              <a:defRPr sz="3600" i="1"/>
            </a:lvl3pPr>
            <a:lvl4pPr marL="1828800" lvl="3" indent="-457200" algn="ctr" rtl="0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 i="1"/>
            </a:lvl4pPr>
            <a:lvl5pPr marL="2286000" lvl="4" indent="-457200" algn="ctr" rtl="0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 i="1"/>
            </a:lvl5pPr>
            <a:lvl6pPr marL="2743200" lvl="5" indent="-457200" algn="ctr" rtl="0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 i="1"/>
            </a:lvl6pPr>
            <a:lvl7pPr marL="3200400" lvl="6" indent="-457200" algn="ctr" rtl="0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 i="1"/>
            </a:lvl7pPr>
            <a:lvl8pPr marL="3657600" lvl="7" indent="-457200" algn="ctr" rtl="0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 i="1"/>
            </a:lvl8pPr>
            <a:lvl9pPr marL="4114800" lvl="8" indent="-457200" algn="ctr" rtl="0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 i="1"/>
            </a:lvl9pPr>
          </a:lstStyle>
          <a:p>
            <a:endParaRPr/>
          </a:p>
        </p:txBody>
      </p:sp>
      <p:grpSp>
        <p:nvGrpSpPr>
          <p:cNvPr id="32" name="Google Shape;32;p4"/>
          <p:cNvGrpSpPr/>
          <p:nvPr/>
        </p:nvGrpSpPr>
        <p:grpSpPr>
          <a:xfrm>
            <a:off x="3839646" y="782918"/>
            <a:ext cx="1464573" cy="842707"/>
            <a:chOff x="3593400" y="1729675"/>
            <a:chExt cx="1957200" cy="1123610"/>
          </a:xfrm>
        </p:grpSpPr>
        <p:sp>
          <p:nvSpPr>
            <p:cNvPr id="33" name="Google Shape;33;p4"/>
            <p:cNvSpPr txBox="1"/>
            <p:nvPr/>
          </p:nvSpPr>
          <p:spPr>
            <a:xfrm>
              <a:off x="3593400" y="1729675"/>
              <a:ext cx="1957200" cy="87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0" b="1">
                  <a:solidFill>
                    <a:schemeClr val="accent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“</a:t>
              </a:r>
              <a:endParaRPr sz="60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4025400" y="1760085"/>
              <a:ext cx="1093200" cy="1093200"/>
            </a:xfrm>
            <a:prstGeom prst="ellipse">
              <a:avLst/>
            </a:prstGeom>
            <a:noFill/>
            <a:ln w="9525" cap="flat" cmpd="sng">
              <a:solidFill>
                <a:srgbClr val="CFD8DC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4"/>
            <p:cNvSpPr/>
            <p:nvPr/>
          </p:nvSpPr>
          <p:spPr>
            <a:xfrm>
              <a:off x="4190700" y="1925385"/>
              <a:ext cx="762600" cy="762600"/>
            </a:xfrm>
            <a:prstGeom prst="ellipse">
              <a:avLst/>
            </a:prstGeom>
            <a:noFill/>
            <a:ln w="19050" cap="flat" cmpd="sng">
              <a:solidFill>
                <a:srgbClr val="CFD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6" name="Google Shape;36;p4"/>
          <p:cNvCxnSpPr>
            <a:endCxn id="34" idx="1"/>
          </p:cNvCxnSpPr>
          <p:nvPr/>
        </p:nvCxnSpPr>
        <p:spPr>
          <a:xfrm>
            <a:off x="3750511" y="390297"/>
            <a:ext cx="532200" cy="5355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" name="Google Shape;37;p4"/>
          <p:cNvCxnSpPr/>
          <p:nvPr/>
        </p:nvCxnSpPr>
        <p:spPr>
          <a:xfrm rot="10800000">
            <a:off x="4362902" y="436125"/>
            <a:ext cx="209100" cy="3696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" name="Google Shape;38;p4"/>
          <p:cNvCxnSpPr/>
          <p:nvPr/>
        </p:nvCxnSpPr>
        <p:spPr>
          <a:xfrm rot="10800000" flipH="1">
            <a:off x="4704510" y="351930"/>
            <a:ext cx="347100" cy="4746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" name="Google Shape;39;p4"/>
          <p:cNvSpPr txBox="1">
            <a:spLocks noGrp="1"/>
          </p:cNvSpPr>
          <p:nvPr>
            <p:ph type="sldNum" idx="12"/>
          </p:nvPr>
        </p:nvSpPr>
        <p:spPr>
          <a:xfrm>
            <a:off x="-87" y="4749844"/>
            <a:ext cx="91440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buNone/>
              <a:defRPr/>
            </a:lvl1pPr>
            <a:lvl2pPr lvl="1" algn="ctr" rtl="0">
              <a:buNone/>
              <a:defRPr/>
            </a:lvl2pPr>
            <a:lvl3pPr lvl="2" algn="ctr" rtl="0">
              <a:buNone/>
              <a:defRPr/>
            </a:lvl3pPr>
            <a:lvl4pPr lvl="3" algn="ctr" rtl="0">
              <a:buNone/>
              <a:defRPr/>
            </a:lvl4pPr>
            <a:lvl5pPr lvl="4" algn="ctr" rtl="0">
              <a:buNone/>
              <a:defRPr/>
            </a:lvl5pPr>
            <a:lvl6pPr lvl="5" algn="ctr" rtl="0">
              <a:buNone/>
              <a:defRPr/>
            </a:lvl6pPr>
            <a:lvl7pPr lvl="6" algn="ctr" rtl="0">
              <a:buNone/>
              <a:defRPr/>
            </a:lvl7pPr>
            <a:lvl8pPr lvl="7" algn="ctr" rtl="0">
              <a:buNone/>
              <a:defRPr/>
            </a:lvl8pPr>
            <a:lvl9pPr lvl="8" algn="ctr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body" idx="1"/>
          </p:nvPr>
        </p:nvSpPr>
        <p:spPr>
          <a:xfrm>
            <a:off x="786137" y="1200150"/>
            <a:ext cx="36753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◎"/>
              <a:defRPr sz="2000"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◉"/>
              <a:defRPr sz="2000"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body" idx="2"/>
          </p:nvPr>
        </p:nvSpPr>
        <p:spPr>
          <a:xfrm>
            <a:off x="4682659" y="1200150"/>
            <a:ext cx="36753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◎"/>
              <a:defRPr sz="2000"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◉"/>
              <a:defRPr sz="2000"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body" idx="1"/>
          </p:nvPr>
        </p:nvSpPr>
        <p:spPr>
          <a:xfrm>
            <a:off x="786150" y="1200150"/>
            <a:ext cx="24198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◎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◉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body" idx="2"/>
          </p:nvPr>
        </p:nvSpPr>
        <p:spPr>
          <a:xfrm>
            <a:off x="3329992" y="1200150"/>
            <a:ext cx="24198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◎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◉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body" idx="3"/>
          </p:nvPr>
        </p:nvSpPr>
        <p:spPr>
          <a:xfrm>
            <a:off x="5873834" y="1200150"/>
            <a:ext cx="24198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◎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◉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8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>
            <a:spLocks noGrp="1"/>
          </p:cNvSpPr>
          <p:nvPr>
            <p:ph type="body" idx="1"/>
          </p:nvPr>
        </p:nvSpPr>
        <p:spPr>
          <a:xfrm>
            <a:off x="457200" y="4055343"/>
            <a:ext cx="8229600" cy="36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ctr" rtl="0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-92" y="4749844"/>
            <a:ext cx="91440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buNone/>
              <a:defRPr/>
            </a:lvl1pPr>
            <a:lvl2pPr lvl="1" algn="ctr" rtl="0">
              <a:buNone/>
              <a:defRPr/>
            </a:lvl2pPr>
            <a:lvl3pPr lvl="2" algn="ctr" rtl="0">
              <a:buNone/>
              <a:defRPr/>
            </a:lvl3pPr>
            <a:lvl4pPr lvl="3" algn="ctr" rtl="0">
              <a:buNone/>
              <a:defRPr/>
            </a:lvl4pPr>
            <a:lvl5pPr lvl="4" algn="ctr" rtl="0">
              <a:buNone/>
              <a:defRPr/>
            </a:lvl5pPr>
            <a:lvl6pPr lvl="5" algn="ctr" rtl="0">
              <a:buNone/>
              <a:defRPr/>
            </a:lvl6pPr>
            <a:lvl7pPr lvl="6" algn="ctr" rtl="0">
              <a:buNone/>
              <a:defRPr/>
            </a:lvl7pPr>
            <a:lvl8pPr lvl="7" algn="ctr" rtl="0">
              <a:buNone/>
              <a:defRPr/>
            </a:lvl8pPr>
            <a:lvl9pPr lvl="8" algn="ctr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complete pattern">
  <p:cSld name="BLANK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1"/>
          <p:cNvSpPr/>
          <p:nvPr/>
        </p:nvSpPr>
        <p:spPr>
          <a:xfrm>
            <a:off x="-26550" y="-14850"/>
            <a:ext cx="9197100" cy="5173200"/>
          </a:xfrm>
          <a:prstGeom prst="rect">
            <a:avLst/>
          </a:prstGeom>
          <a:solidFill>
            <a:srgbClr val="CFD8DC">
              <a:alpha val="492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11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blipFill>
          <a:blip r:embed="rId11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86150" y="1261700"/>
            <a:ext cx="7571700" cy="35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Source Sans Pro"/>
              <a:buChar char="◎"/>
              <a:defRPr sz="3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○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◉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r" rtl="0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r" rtl="0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r" rtl="0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r" rtl="0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r" rtl="0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r" rtl="0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r" rtl="0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r" rtl="0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.jpg"/><Relationship Id="rId4" Type="http://schemas.openxmlformats.org/officeDocument/2006/relationships/hyperlink" Target="mailto:nico.garcia.ara@gmail.com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gif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hyperlink" Target="https://developers.google.com/optimization/introduction/python" TargetMode="External"/><Relationship Id="rId3" Type="http://schemas.openxmlformats.org/officeDocument/2006/relationships/hyperlink" Target="https://towardsdatascience.com/what-is-operations-research-1541fb6f4963" TargetMode="External"/><Relationship Id="rId7" Type="http://schemas.openxmlformats.org/officeDocument/2006/relationships/hyperlink" Target="https://pubsonline.informs.org/doi/pdf/10.1287/ited.5.1.10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3.amazonaws.com/academia.edu.documents/35353212/OR_Chilean_soccer.pdf?response-content-disposition=inline%3B%20filename%3DScheduling_the_Chilean_Soccer_League_by.pdf&amp;X-Amz-Algorithm=AWS4-HMAC-SHA256&amp;X-Amz-Credential=ASIATUSBJ6BAFZ5CNVHP%2F20200531%2Fus-east-1%2Fs3%2Faws4_request&amp;X-Amz-Date=20200531T191704Z&amp;X-Amz-Expires=3600&amp;X-Amz-SignedHeaders=host&amp;X-Amz-Security-Token=IQoJb3JpZ2luX2VjEMf%2F%2F%2F%2F%2F%2F%2F%2F%2F%2FwEaCXVzLWVhc3QtMSJIMEYCIQCHBmISfBi5TJxH4UWRrV7K64eCi0RxJqhHPOuHA%2BosXgIhAPAkng6IOaojbm86NxVUlFta0w6DRnvwAyYaG2WyydL0KrQDCDAQABoMMjUwMzE4ODExMjAwIgx93DkQefUCVfMojPYqkQNSiXptMGv%2BhoWsE9eoZUSBecDzNzcty2jqKoS2tMICh3qSTeUAYE4m5olG4U2%2BCBdvIDyr7I8KOaWCpkDKbjEvw3UfjT0c5N5zQfXzqUBTdpi8dO7tx%2FBEOKTd01Yg8YKjdjnnDiM2eIQOc92wSQxM34Z8ZsCSO7fcgB60FZ95dmZ7ghLMa2hbXUiCQvmMg8mgi2IF7LUhuO2ad4VLBGYw6p1spdSaxIP%2FOSbP8lr3Cb%2FFCKZ9bJ%2BQ4RPf%2F4CJSB5h8UNkAeIqC5zE8nmOI3fkrUDdymiJ1VeF20YtyuzRWp1MofAIlsIJtLrlBrtQsiio7ltF%2BwuLGYPna8aJ85BtDoyikHDlFvliCpPYlnlchWpYMKr%2Bac4SU8xyyEveCqQPhasat2LQJ0yVvBk%2BsgqZFm5OHomWPoQ%2FQ8b5UQZxXfMQcD2oHoNmA8yNWDA%2FG9Fsbf7y1hUSjaOZ30dRkOG6pCzlRBqPI4qeQyHH%2Fp7cIxkdys71EqROXSsA0n%2FsMccp3tP88FkQtW4PBWtNbrGwqTC8gc%2F2BTrqASwvS53sApGNKYCkEy%2F2tMTlU2S1%2F85sPSdDKBOxSAZSFTnOgxGcJFDVKpreuIYZTuumDdtdg9YNh7e35z%2BFQ5Yt2RFfp1DQT8jTKgCakFsd3qxiXjQf%2BoFDtp1kzWw7sIHLjfsqQ87wqI0jLdp%2Fw1PyeG7744ZRZoNX1qvGat5XcGitH5zzqcIBRHwXQkEdvxF3SMjZTRNvFEiC%2BzzwCLkYMbFUg9v0ARphj%2B6ZJVyF3RKDhmfW5nwqZKfPODKfd3YSNBQJ54xVbDH88ADGWvp2ZBL0tDeW6rlXpeWzRH78UNLkreV0hNKxqA%3D%3D&amp;X-Amz-Signature=2e2c0dbac0cb721249e2d221146352056d3e5e2f0087d6a1e89953d489972e9c" TargetMode="External"/><Relationship Id="rId5" Type="http://schemas.openxmlformats.org/officeDocument/2006/relationships/hyperlink" Target="https://www.researchgate.net/profile/Flavia_Bonomo/publication/235615055_An_Application_of_the_Traveling_Tournament_Problem_The_Argentine_Volleyball_League/links/0912f511e75423a2b3000000.pdf" TargetMode="External"/><Relationship Id="rId4" Type="http://schemas.openxmlformats.org/officeDocument/2006/relationships/hyperlink" Target="https://medium.com/@datasciencemilan/operations-research-and-optimization-improving-decisions-from-data-a005a74fceca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mailto:nico.garcia.ara@gmail.com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0.jpeg"/><Relationship Id="rId5" Type="http://schemas.openxmlformats.org/officeDocument/2006/relationships/image" Target="../media/image39.png"/><Relationship Id="rId4" Type="http://schemas.openxmlformats.org/officeDocument/2006/relationships/hyperlink" Target="https://www.linkedin.com/in/nicol%C3%A1s-garc%C3%ADa-aramouni-60308710a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4"/>
          <p:cNvSpPr txBox="1">
            <a:spLocks noGrp="1"/>
          </p:cNvSpPr>
          <p:nvPr>
            <p:ph type="ctrTitle"/>
          </p:nvPr>
        </p:nvSpPr>
        <p:spPr>
          <a:xfrm>
            <a:off x="969600" y="1961550"/>
            <a:ext cx="7873200" cy="115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>
                <a:latin typeface="Roboto"/>
                <a:ea typeface="Roboto"/>
                <a:cs typeface="Roboto"/>
                <a:sym typeface="Roboto"/>
              </a:rPr>
              <a:t>LINEAR PROGRAMMING</a:t>
            </a:r>
            <a:r>
              <a:rPr lang="en" sz="4800" dirty="0">
                <a:latin typeface="Roboto"/>
                <a:ea typeface="Roboto"/>
                <a:cs typeface="Roboto"/>
                <a:sym typeface="Roboto"/>
              </a:rPr>
              <a:t>:</a:t>
            </a:r>
            <a:endParaRPr sz="48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>
                <a:latin typeface="Roboto"/>
                <a:ea typeface="Roboto"/>
                <a:cs typeface="Roboto"/>
                <a:sym typeface="Roboto"/>
              </a:rPr>
              <a:t>LETTING COMPUTERS TAKE OUR DECISIONS</a:t>
            </a:r>
            <a:endParaRPr sz="48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6" name="Google Shape;116;p24"/>
          <p:cNvSpPr txBox="1"/>
          <p:nvPr/>
        </p:nvSpPr>
        <p:spPr>
          <a:xfrm>
            <a:off x="193900" y="4624200"/>
            <a:ext cx="2998200" cy="3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latin typeface="Roboto"/>
                <a:ea typeface="Roboto"/>
                <a:cs typeface="Roboto"/>
                <a:sym typeface="Roboto"/>
              </a:rPr>
              <a:t>Nicolás García Aramouni</a:t>
            </a:r>
            <a:endParaRPr sz="1800" b="1" dirty="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6"/>
          <p:cNvSpPr txBox="1">
            <a:spLocks noGrp="1"/>
          </p:cNvSpPr>
          <p:nvPr>
            <p:ph type="title"/>
          </p:nvPr>
        </p:nvSpPr>
        <p:spPr>
          <a:xfrm>
            <a:off x="226775" y="129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rgbClr val="003B5C"/>
                </a:solidFill>
                <a:latin typeface="Roboto"/>
                <a:ea typeface="Roboto"/>
                <a:cs typeface="Roboto"/>
                <a:sym typeface="Roboto"/>
              </a:rPr>
              <a:t>Cartoon equivalents to linear programming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8" name="Google Shape;138;p26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pic>
        <p:nvPicPr>
          <p:cNvPr id="1026" name="Picture 2" descr="Magic Ball Bola Mágica 8 Mattel Retro Nueva Toy Story - $ 379.00 ...">
            <a:extLst>
              <a:ext uri="{FF2B5EF4-FFF2-40B4-BE49-F238E27FC236}">
                <a16:creationId xmlns:a16="http://schemas.microsoft.com/office/drawing/2014/main" id="{E61E8060-EB24-44CF-864A-17F733EF9F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5" y="1035689"/>
            <a:ext cx="4138171" cy="3103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Oh Caracola mágica ... | Desmotivaciones">
            <a:extLst>
              <a:ext uri="{FF2B5EF4-FFF2-40B4-BE49-F238E27FC236}">
                <a16:creationId xmlns:a16="http://schemas.microsoft.com/office/drawing/2014/main" id="{74957B88-3799-42BF-86F4-C65393C0D9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33" t="6078" r="5059" b="26154"/>
          <a:stretch/>
        </p:blipFill>
        <p:spPr bwMode="auto">
          <a:xfrm>
            <a:off x="4572000" y="1071098"/>
            <a:ext cx="4302294" cy="3099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86391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6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693813-4059-4492-8D64-9CCB751FF5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4592" y="508002"/>
            <a:ext cx="6814815" cy="3813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4159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0"/>
          <p:cNvSpPr txBox="1">
            <a:spLocks noGrp="1"/>
          </p:cNvSpPr>
          <p:nvPr>
            <p:ph type="ctrTitle"/>
          </p:nvPr>
        </p:nvSpPr>
        <p:spPr>
          <a:xfrm>
            <a:off x="1546024" y="1754794"/>
            <a:ext cx="6480375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0" dirty="0">
              <a:solidFill>
                <a:schemeClr val="accent4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MIXED INTEGER</a:t>
            </a:r>
            <a:r>
              <a:rPr lang="en-US" baseline="30000" dirty="0">
                <a:latin typeface="Roboto"/>
                <a:ea typeface="Roboto"/>
                <a:cs typeface="Roboto"/>
                <a:sym typeface="Roboto"/>
              </a:rPr>
              <a:t>1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 LINEAR PROGRAMMING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1" name="Google Shape;171;p30"/>
          <p:cNvSpPr txBox="1">
            <a:spLocks noGrp="1"/>
          </p:cNvSpPr>
          <p:nvPr>
            <p:ph type="subTitle" idx="1"/>
          </p:nvPr>
        </p:nvSpPr>
        <p:spPr>
          <a:xfrm>
            <a:off x="1546025" y="2817575"/>
            <a:ext cx="66210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 dirty="0">
                <a:latin typeface="Roboto"/>
                <a:ea typeface="Roboto"/>
                <a:cs typeface="Roboto"/>
                <a:sym typeface="Roboto"/>
              </a:rPr>
              <a:t>A </a:t>
            </a:r>
            <a:r>
              <a:rPr lang="en-US" sz="2700" dirty="0">
                <a:latin typeface="Roboto"/>
                <a:ea typeface="Roboto"/>
                <a:cs typeface="Roboto"/>
                <a:sym typeface="Roboto"/>
              </a:rPr>
              <a:t>practical example</a:t>
            </a:r>
            <a:endParaRPr sz="27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2" name="Google Shape;172;p30"/>
          <p:cNvSpPr txBox="1">
            <a:spLocks noGrp="1"/>
          </p:cNvSpPr>
          <p:nvPr>
            <p:ph type="sldNum" idx="4294967295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2FBB1BD-D2A1-4686-BCC5-FA2B4DC6164A}"/>
              </a:ext>
            </a:extLst>
          </p:cNvPr>
          <p:cNvSpPr txBox="1"/>
          <p:nvPr/>
        </p:nvSpPr>
        <p:spPr>
          <a:xfrm>
            <a:off x="128393" y="4619046"/>
            <a:ext cx="453842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100" baseline="30000" dirty="0"/>
              <a:t>1</a:t>
            </a:r>
            <a:r>
              <a:rPr lang="es-ES" sz="1100" dirty="0"/>
              <a:t>This </a:t>
            </a:r>
            <a:r>
              <a:rPr lang="es-ES" sz="1100" dirty="0" err="1"/>
              <a:t>is</a:t>
            </a:r>
            <a:r>
              <a:rPr lang="es-ES" sz="1100" dirty="0"/>
              <a:t> a </a:t>
            </a:r>
            <a:r>
              <a:rPr lang="es-ES" sz="1100" dirty="0" err="1"/>
              <a:t>Mixed</a:t>
            </a:r>
            <a:r>
              <a:rPr lang="es-ES" sz="1100" dirty="0"/>
              <a:t> </a:t>
            </a:r>
            <a:r>
              <a:rPr lang="es-ES" sz="1100" dirty="0" err="1"/>
              <a:t>Integer</a:t>
            </a:r>
            <a:r>
              <a:rPr lang="es-ES" sz="1100" dirty="0"/>
              <a:t> Linear </a:t>
            </a:r>
            <a:r>
              <a:rPr lang="es-ES" sz="1100" dirty="0" err="1"/>
              <a:t>Problem</a:t>
            </a:r>
            <a:r>
              <a:rPr lang="es-ES" sz="1100" dirty="0"/>
              <a:t> as </a:t>
            </a:r>
            <a:r>
              <a:rPr lang="es-ES" sz="1100" dirty="0" err="1"/>
              <a:t>it</a:t>
            </a:r>
            <a:r>
              <a:rPr lang="es-ES" sz="1100" dirty="0"/>
              <a:t> </a:t>
            </a:r>
            <a:r>
              <a:rPr lang="es-ES" sz="1100" dirty="0" err="1"/>
              <a:t>also</a:t>
            </a:r>
            <a:r>
              <a:rPr lang="es-ES" sz="1100" dirty="0"/>
              <a:t> has </a:t>
            </a:r>
            <a:r>
              <a:rPr lang="es-ES" sz="1100" dirty="0" err="1"/>
              <a:t>binary</a:t>
            </a:r>
            <a:r>
              <a:rPr lang="es-ES" sz="1100" dirty="0"/>
              <a:t> variables</a:t>
            </a:r>
            <a:endParaRPr lang="en-US" sz="11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6"/>
          <p:cNvSpPr txBox="1">
            <a:spLocks noGrp="1"/>
          </p:cNvSpPr>
          <p:nvPr>
            <p:ph type="title"/>
          </p:nvPr>
        </p:nvSpPr>
        <p:spPr>
          <a:xfrm>
            <a:off x="226775" y="129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rgbClr val="003B5C"/>
                </a:solidFill>
                <a:latin typeface="Roboto"/>
                <a:ea typeface="Roboto"/>
                <a:cs typeface="Roboto"/>
                <a:sym typeface="Roboto"/>
              </a:rPr>
              <a:t>The setup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8" name="Google Shape;138;p26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139" name="Google Shape;139;p26"/>
          <p:cNvSpPr txBox="1"/>
          <p:nvPr/>
        </p:nvSpPr>
        <p:spPr>
          <a:xfrm>
            <a:off x="226775" y="939642"/>
            <a:ext cx="5490283" cy="29836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After the Coronavirus pandemic, the Argentine Football Association (AFA) is organizing a small 4-team tournament between: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Aldosivi</a:t>
            </a:r>
            <a:r>
              <a:rPr lang="en-US" dirty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 (ALD) 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Godoy Cruz (GCM)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Central Córdoba (CCO)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Talleres</a:t>
            </a:r>
            <a:r>
              <a:rPr lang="en-US" dirty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 (TAL)							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The tournament will last two weeks and, after every match, the teams don’t return to their home (they travel to the next match’s home stadium)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The objective is to set up a schedule that minimizes the total distance traveled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26" name="Picture 2" descr="Club Atlético Aldosivi | Futbolpedia | Fandom">
            <a:extLst>
              <a:ext uri="{FF2B5EF4-FFF2-40B4-BE49-F238E27FC236}">
                <a16:creationId xmlns:a16="http://schemas.microsoft.com/office/drawing/2014/main" id="{E3B98BBC-53A7-4C0B-84ED-6E8D3D98CB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0258" y="1130924"/>
            <a:ext cx="1153398" cy="1177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lub Deportivo Godoy Cruz Antonio Tomba - Wikipedia, la ...">
            <a:extLst>
              <a:ext uri="{FF2B5EF4-FFF2-40B4-BE49-F238E27FC236}">
                <a16:creationId xmlns:a16="http://schemas.microsoft.com/office/drawing/2014/main" id="{7AB9C913-FA12-4AC2-9CDB-245FF77F83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3271" y="1130924"/>
            <a:ext cx="1151179" cy="1179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lub Atlético Central Córdoba (Santiago del Estero) - Wikipedia ...">
            <a:extLst>
              <a:ext uri="{FF2B5EF4-FFF2-40B4-BE49-F238E27FC236}">
                <a16:creationId xmlns:a16="http://schemas.microsoft.com/office/drawing/2014/main" id="{B1274CB4-D906-46C3-AC31-7992067AB3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8302" y="2835433"/>
            <a:ext cx="1145354" cy="1179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lub Atlético Talleres (Córdoba) - Wikipedia, la enciclopedia libre">
            <a:extLst>
              <a:ext uri="{FF2B5EF4-FFF2-40B4-BE49-F238E27FC236}">
                <a16:creationId xmlns:a16="http://schemas.microsoft.com/office/drawing/2014/main" id="{D1109BA7-F506-4C8C-93D5-3A8EB3651D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2459" y="2835433"/>
            <a:ext cx="1292801" cy="1179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3476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6"/>
          <p:cNvSpPr txBox="1">
            <a:spLocks noGrp="1"/>
          </p:cNvSpPr>
          <p:nvPr>
            <p:ph type="title"/>
          </p:nvPr>
        </p:nvSpPr>
        <p:spPr>
          <a:xfrm>
            <a:off x="226775" y="129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rgbClr val="003B5C"/>
                </a:solidFill>
                <a:latin typeface="Roboto"/>
                <a:ea typeface="Roboto"/>
                <a:cs typeface="Roboto"/>
                <a:sym typeface="Roboto"/>
              </a:rPr>
              <a:t>Variable definition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8" name="Google Shape;138;p26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Google Shape;139;p26"/>
              <p:cNvSpPr txBox="1"/>
              <p:nvPr/>
            </p:nvSpPr>
            <p:spPr>
              <a:xfrm>
                <a:off x="347663" y="1359876"/>
                <a:ext cx="8331071" cy="281353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  <a:ea typeface="Roboto"/>
                          <a:cs typeface="Roboto"/>
                          <a:sym typeface="Roboto"/>
                        </a:rPr>
                        <m:t>𝑛</m:t>
                      </m:r>
                      <m:r>
                        <a:rPr lang="es-ES" b="0" i="1" smtClean="0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  <a:ea typeface="Roboto"/>
                          <a:cs typeface="Roboto"/>
                          <a:sym typeface="Roboto"/>
                        </a:rPr>
                        <m:t> →</m:t>
                      </m:r>
                      <m:r>
                        <a:rPr lang="es-ES" b="0" i="1" smtClean="0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  <a:ea typeface="Roboto"/>
                          <a:cs typeface="Roboto"/>
                          <a:sym typeface="Roboto"/>
                        </a:rPr>
                        <m:t>𝑁𝑢𝑚𝑏𝑒𝑟</m:t>
                      </m:r>
                      <m:r>
                        <a:rPr lang="es-ES" b="0" i="1" smtClean="0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  <a:ea typeface="Roboto"/>
                          <a:cs typeface="Roboto"/>
                          <a:sym typeface="Roboto"/>
                        </a:rPr>
                        <m:t> </m:t>
                      </m:r>
                      <m:r>
                        <a:rPr lang="es-ES" b="0" i="1" smtClean="0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  <a:ea typeface="Roboto"/>
                          <a:cs typeface="Roboto"/>
                          <a:sym typeface="Roboto"/>
                        </a:rPr>
                        <m:t>𝑜𝑓</m:t>
                      </m:r>
                      <m:r>
                        <a:rPr lang="es-ES" b="0" i="1" smtClean="0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  <a:ea typeface="Roboto"/>
                          <a:cs typeface="Roboto"/>
                          <a:sym typeface="Roboto"/>
                        </a:rPr>
                        <m:t> </m:t>
                      </m:r>
                      <m:r>
                        <a:rPr lang="es-ES" b="0" i="1" smtClean="0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  <a:ea typeface="Roboto"/>
                          <a:cs typeface="Roboto"/>
                          <a:sym typeface="Roboto"/>
                        </a:rPr>
                        <m:t>𝑡𝑒𝑎𝑚𝑠</m:t>
                      </m:r>
                    </m:oMath>
                  </m:oMathPara>
                </a14:m>
                <a:endParaRPr lang="es-ES" b="0" i="1" dirty="0">
                  <a:solidFill>
                    <a:srgbClr val="666666"/>
                  </a:solidFill>
                  <a:latin typeface="Cambria Math" panose="02040503050406030204" pitchFamily="18" charset="0"/>
                  <a:ea typeface="Roboto"/>
                  <a:cs typeface="Roboto"/>
                  <a:sym typeface="Roboto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  <a:ea typeface="Roboto"/>
                          <a:cs typeface="Roboto"/>
                          <a:sym typeface="Roboto"/>
                        </a:rPr>
                        <m:t>𝑚</m:t>
                      </m:r>
                      <m:r>
                        <a:rPr lang="es-ES" b="0" i="1" smtClean="0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  <a:ea typeface="Roboto"/>
                          <a:cs typeface="Roboto"/>
                          <a:sym typeface="Roboto"/>
                        </a:rPr>
                        <m:t> →</m:t>
                      </m:r>
                      <m:r>
                        <a:rPr lang="es-ES" b="0" i="1" smtClean="0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  <a:ea typeface="Roboto"/>
                          <a:cs typeface="Roboto"/>
                          <a:sym typeface="Roboto"/>
                        </a:rPr>
                        <m:t>𝑁𝑢𝑚𝑏𝑒𝑟</m:t>
                      </m:r>
                      <m:r>
                        <a:rPr lang="es-ES" b="0" i="1" smtClean="0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  <a:ea typeface="Roboto"/>
                          <a:cs typeface="Roboto"/>
                          <a:sym typeface="Roboto"/>
                        </a:rPr>
                        <m:t> </m:t>
                      </m:r>
                      <m:r>
                        <a:rPr lang="es-ES" b="0" i="1" smtClean="0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  <a:ea typeface="Roboto"/>
                          <a:cs typeface="Roboto"/>
                          <a:sym typeface="Roboto"/>
                        </a:rPr>
                        <m:t>𝑜𝑓</m:t>
                      </m:r>
                      <m:r>
                        <a:rPr lang="es-ES" b="0" i="1" smtClean="0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  <a:ea typeface="Roboto"/>
                          <a:cs typeface="Roboto"/>
                          <a:sym typeface="Roboto"/>
                        </a:rPr>
                        <m:t> </m:t>
                      </m:r>
                      <m:r>
                        <a:rPr lang="es-ES" b="0" i="1" smtClean="0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  <a:ea typeface="Roboto"/>
                          <a:cs typeface="Roboto"/>
                          <a:sym typeface="Roboto"/>
                        </a:rPr>
                        <m:t>𝑚𝑎𝑡𝑐h𝑒𝑠</m:t>
                      </m:r>
                      <m:r>
                        <a:rPr lang="es-ES" b="0" i="1" smtClean="0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  <a:ea typeface="Roboto"/>
                          <a:cs typeface="Roboto"/>
                          <a:sym typeface="Roboto"/>
                        </a:rPr>
                        <m:t> </m:t>
                      </m:r>
                      <m:r>
                        <a:rPr lang="es-ES" b="0" i="1" smtClean="0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  <a:ea typeface="Roboto"/>
                          <a:cs typeface="Roboto"/>
                          <a:sym typeface="Roboto"/>
                        </a:rPr>
                        <m:t>𝑝𝑒𝑟</m:t>
                      </m:r>
                      <m:r>
                        <a:rPr lang="es-ES" b="0" i="1" smtClean="0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  <a:ea typeface="Roboto"/>
                          <a:cs typeface="Roboto"/>
                          <a:sym typeface="Roboto"/>
                        </a:rPr>
                        <m:t> </m:t>
                      </m:r>
                      <m:r>
                        <a:rPr lang="es-ES" b="0" i="1" smtClean="0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  <a:ea typeface="Roboto"/>
                          <a:cs typeface="Roboto"/>
                          <a:sym typeface="Roboto"/>
                        </a:rPr>
                        <m:t>𝑡𝑒𝑎𝑚</m:t>
                      </m:r>
                      <m:r>
                        <a:rPr lang="es-ES" b="0" i="1" smtClean="0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  <a:ea typeface="Roboto"/>
                          <a:cs typeface="Roboto"/>
                          <a:sym typeface="Roboto"/>
                        </a:rPr>
                        <m:t>=2</m:t>
                      </m:r>
                      <m:r>
                        <a:rPr lang="es-ES" b="0" i="1" smtClean="0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  <a:ea typeface="Roboto"/>
                          <a:cs typeface="Roboto"/>
                          <a:sym typeface="Roboto"/>
                        </a:rPr>
                        <m:t>𝑛</m:t>
                      </m:r>
                      <m:r>
                        <a:rPr lang="es-ES" b="0" i="1" smtClean="0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  <a:ea typeface="Roboto"/>
                          <a:cs typeface="Roboto"/>
                          <a:sym typeface="Roboto"/>
                        </a:rPr>
                        <m:t>−2</m:t>
                      </m:r>
                    </m:oMath>
                  </m:oMathPara>
                </a14:m>
                <a:endParaRPr lang="es-ES" b="0" i="1" dirty="0">
                  <a:solidFill>
                    <a:srgbClr val="666666"/>
                  </a:solidFill>
                  <a:latin typeface="Cambria Math" panose="02040503050406030204" pitchFamily="18" charset="0"/>
                  <a:ea typeface="Roboto"/>
                  <a:cs typeface="Roboto"/>
                  <a:sym typeface="Roboto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  <a:ea typeface="Roboto"/>
                          <a:cs typeface="Roboto"/>
                          <a:sym typeface="Roboto"/>
                        </a:rPr>
                        <m:t>𝑟</m:t>
                      </m:r>
                      <m:r>
                        <a:rPr lang="es-ES" b="0" i="1" smtClean="0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  <a:ea typeface="Roboto"/>
                          <a:cs typeface="Roboto"/>
                          <a:sym typeface="Roboto"/>
                        </a:rPr>
                        <m:t> →</m:t>
                      </m:r>
                      <m:r>
                        <a:rPr lang="es-ES" b="0" i="1" smtClean="0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  <a:ea typeface="Roboto"/>
                          <a:cs typeface="Roboto"/>
                          <a:sym typeface="Roboto"/>
                        </a:rPr>
                        <m:t>𝑁𝑢𝑚𝑏𝑒𝑟</m:t>
                      </m:r>
                      <m:r>
                        <a:rPr lang="es-ES" b="0" i="1" smtClean="0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  <a:ea typeface="Roboto"/>
                          <a:cs typeface="Roboto"/>
                          <a:sym typeface="Roboto"/>
                        </a:rPr>
                        <m:t> </m:t>
                      </m:r>
                      <m:r>
                        <a:rPr lang="es-ES" b="0" i="1" smtClean="0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  <a:ea typeface="Roboto"/>
                          <a:cs typeface="Roboto"/>
                          <a:sym typeface="Roboto"/>
                        </a:rPr>
                        <m:t>𝑜𝑓</m:t>
                      </m:r>
                      <m:r>
                        <a:rPr lang="es-ES" b="0" i="1" smtClean="0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  <a:ea typeface="Roboto"/>
                          <a:cs typeface="Roboto"/>
                          <a:sym typeface="Roboto"/>
                        </a:rPr>
                        <m:t> </m:t>
                      </m:r>
                      <m:r>
                        <a:rPr lang="es-ES" b="0" i="1" smtClean="0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  <a:ea typeface="Roboto"/>
                          <a:cs typeface="Roboto"/>
                          <a:sym typeface="Roboto"/>
                        </a:rPr>
                        <m:t>𝑚𝑎𝑡𝑐h𝑒𝑠</m:t>
                      </m:r>
                      <m:r>
                        <a:rPr lang="es-ES" b="0" i="1" smtClean="0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  <a:ea typeface="Roboto"/>
                          <a:cs typeface="Roboto"/>
                          <a:sym typeface="Roboto"/>
                        </a:rPr>
                        <m:t> </m:t>
                      </m:r>
                      <m:r>
                        <a:rPr lang="es-ES" b="0" i="1" smtClean="0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  <a:ea typeface="Roboto"/>
                          <a:cs typeface="Roboto"/>
                          <a:sym typeface="Roboto"/>
                        </a:rPr>
                        <m:t>𝑝𝑒𝑟</m:t>
                      </m:r>
                      <m:r>
                        <a:rPr lang="es-ES" b="0" i="1" smtClean="0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  <a:ea typeface="Roboto"/>
                          <a:cs typeface="Roboto"/>
                          <a:sym typeface="Roboto"/>
                        </a:rPr>
                        <m:t> </m:t>
                      </m:r>
                      <m:r>
                        <a:rPr lang="es-ES" b="0" i="1" smtClean="0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  <a:ea typeface="Roboto"/>
                          <a:cs typeface="Roboto"/>
                          <a:sym typeface="Roboto"/>
                        </a:rPr>
                        <m:t>𝑡𝑒𝑎𝑚</m:t>
                      </m:r>
                      <m:r>
                        <a:rPr lang="es-ES" b="0" i="1" smtClean="0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  <a:ea typeface="Roboto"/>
                          <a:cs typeface="Roboto"/>
                          <a:sym typeface="Roboto"/>
                        </a:rPr>
                        <m:t> </m:t>
                      </m:r>
                      <m:r>
                        <a:rPr lang="es-ES" b="0" i="1" smtClean="0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  <a:ea typeface="Roboto"/>
                          <a:cs typeface="Roboto"/>
                          <a:sym typeface="Roboto"/>
                        </a:rPr>
                        <m:t>𝑖𝑛</m:t>
                      </m:r>
                      <m:r>
                        <a:rPr lang="es-ES" b="0" i="1" smtClean="0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  <a:ea typeface="Roboto"/>
                          <a:cs typeface="Roboto"/>
                          <a:sym typeface="Roboto"/>
                        </a:rPr>
                        <m:t> </m:t>
                      </m:r>
                      <m:r>
                        <a:rPr lang="es-ES" b="0" i="1" smtClean="0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  <a:ea typeface="Roboto"/>
                          <a:cs typeface="Roboto"/>
                          <a:sym typeface="Roboto"/>
                        </a:rPr>
                        <m:t>𝑡h𝑒</m:t>
                      </m:r>
                      <m:r>
                        <a:rPr lang="es-ES" b="0" i="1" smtClean="0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  <a:ea typeface="Roboto"/>
                          <a:cs typeface="Roboto"/>
                          <a:sym typeface="Roboto"/>
                        </a:rPr>
                        <m:t> </m:t>
                      </m:r>
                      <m:r>
                        <a:rPr lang="es-ES" b="0" i="1" smtClean="0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  <a:ea typeface="Roboto"/>
                          <a:cs typeface="Roboto"/>
                          <a:sym typeface="Roboto"/>
                        </a:rPr>
                        <m:t>𝑓𝑖𝑟𝑠𝑡</m:t>
                      </m:r>
                      <m:r>
                        <a:rPr lang="es-ES" b="0" i="1" smtClean="0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  <a:ea typeface="Roboto"/>
                          <a:cs typeface="Roboto"/>
                          <a:sym typeface="Roboto"/>
                        </a:rPr>
                        <m:t> </m:t>
                      </m:r>
                      <m:r>
                        <a:rPr lang="es-ES" b="0" i="1" smtClean="0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  <a:ea typeface="Roboto"/>
                          <a:cs typeface="Roboto"/>
                          <a:sym typeface="Roboto"/>
                        </a:rPr>
                        <m:t>𝑟𝑜𝑢𝑛𝑑</m:t>
                      </m:r>
                      <m:r>
                        <a:rPr lang="es-ES" b="0" i="1" smtClean="0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  <a:ea typeface="Roboto"/>
                          <a:cs typeface="Roboto"/>
                          <a:sym typeface="Roboto"/>
                        </a:rPr>
                        <m:t>=</m:t>
                      </m:r>
                      <m:r>
                        <a:rPr lang="es-ES" b="0" i="1" smtClean="0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  <a:ea typeface="Roboto"/>
                          <a:cs typeface="Roboto"/>
                          <a:sym typeface="Roboto"/>
                        </a:rPr>
                        <m:t>𝑛</m:t>
                      </m:r>
                      <m:r>
                        <a:rPr lang="es-ES" b="0" i="1" smtClean="0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  <a:ea typeface="Roboto"/>
                          <a:cs typeface="Roboto"/>
                          <a:sym typeface="Roboto"/>
                        </a:rPr>
                        <m:t>−1</m:t>
                      </m:r>
                    </m:oMath>
                  </m:oMathPara>
                </a14:m>
                <a:endParaRPr lang="es-ES" b="0" i="1" dirty="0">
                  <a:solidFill>
                    <a:srgbClr val="666666"/>
                  </a:solidFill>
                  <a:latin typeface="Cambria Math" panose="02040503050406030204" pitchFamily="18" charset="0"/>
                  <a:ea typeface="Roboto"/>
                  <a:cs typeface="Roboto"/>
                  <a:sym typeface="Roboto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  <a:ea typeface="Roboto"/>
                          <a:cs typeface="Roboto"/>
                          <a:sym typeface="Roboto"/>
                        </a:rPr>
                        <m:t>𝑁</m:t>
                      </m:r>
                      <m:r>
                        <a:rPr lang="es-ES" b="0" i="1" smtClean="0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  <a:ea typeface="Roboto"/>
                          <a:cs typeface="Roboto"/>
                          <a:sym typeface="Roboto"/>
                        </a:rPr>
                        <m:t> →</m:t>
                      </m:r>
                      <m:r>
                        <a:rPr lang="es-ES" b="0" i="1" smtClean="0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  <a:ea typeface="Roboto"/>
                          <a:cs typeface="Roboto"/>
                          <a:sym typeface="Roboto"/>
                        </a:rPr>
                        <m:t>𝑆𝑒𝑡</m:t>
                      </m:r>
                      <m:r>
                        <a:rPr lang="es-ES" b="0" i="1" smtClean="0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  <a:ea typeface="Roboto"/>
                          <a:cs typeface="Roboto"/>
                          <a:sym typeface="Roboto"/>
                        </a:rPr>
                        <m:t> </m:t>
                      </m:r>
                      <m:r>
                        <a:rPr lang="es-ES" b="0" i="1" smtClean="0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  <a:ea typeface="Roboto"/>
                          <a:cs typeface="Roboto"/>
                          <a:sym typeface="Roboto"/>
                        </a:rPr>
                        <m:t>𝑜𝑓</m:t>
                      </m:r>
                      <m:r>
                        <a:rPr lang="es-ES" b="0" i="1" smtClean="0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  <a:ea typeface="Roboto"/>
                          <a:cs typeface="Roboto"/>
                          <a:sym typeface="Roboto"/>
                        </a:rPr>
                        <m:t> </m:t>
                      </m:r>
                      <m:r>
                        <a:rPr lang="es-ES" b="0" i="1" smtClean="0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  <a:ea typeface="Roboto"/>
                          <a:cs typeface="Roboto"/>
                          <a:sym typeface="Roboto"/>
                        </a:rPr>
                        <m:t>𝑡𝑒𝑎𝑚𝑠</m:t>
                      </m:r>
                      <m:r>
                        <a:rPr lang="es-ES" b="0" i="1" smtClean="0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  <a:ea typeface="Roboto"/>
                          <a:cs typeface="Roboto"/>
                          <a:sym typeface="Roboto"/>
                        </a:rPr>
                        <m:t>. </m:t>
                      </m:r>
                      <m:r>
                        <a:rPr lang="es-ES" b="0" i="1" smtClean="0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  <a:ea typeface="Roboto"/>
                          <a:cs typeface="Roboto"/>
                          <a:sym typeface="Roboto"/>
                        </a:rPr>
                        <m:t>𝑁</m:t>
                      </m:r>
                      <m:r>
                        <a:rPr lang="es-ES" b="0" i="1" smtClean="0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  <a:ea typeface="Roboto"/>
                          <a:cs typeface="Roboto"/>
                          <a:sym typeface="Roboto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s-ES" b="0" i="1" smtClean="0">
                              <a:solidFill>
                                <a:srgbClr val="666666"/>
                              </a:solidFill>
                              <a:latin typeface="Cambria Math" panose="02040503050406030204" pitchFamily="18" charset="0"/>
                              <a:ea typeface="Roboto"/>
                              <a:cs typeface="Roboto"/>
                              <a:sym typeface="Roboto"/>
                            </a:rPr>
                          </m:ctrlPr>
                        </m:dPr>
                        <m:e>
                          <m:r>
                            <a:rPr lang="es-ES" b="0" i="1" smtClean="0">
                              <a:solidFill>
                                <a:srgbClr val="666666"/>
                              </a:solidFill>
                              <a:latin typeface="Cambria Math" panose="02040503050406030204" pitchFamily="18" charset="0"/>
                              <a:ea typeface="Roboto"/>
                              <a:cs typeface="Roboto"/>
                              <a:sym typeface="Roboto"/>
                            </a:rPr>
                            <m:t>1,2,…,</m:t>
                          </m:r>
                          <m:r>
                            <a:rPr lang="es-ES" b="0" i="1" smtClean="0">
                              <a:solidFill>
                                <a:srgbClr val="666666"/>
                              </a:solidFill>
                              <a:latin typeface="Cambria Math" panose="02040503050406030204" pitchFamily="18" charset="0"/>
                              <a:ea typeface="Roboto"/>
                              <a:cs typeface="Roboto"/>
                              <a:sym typeface="Roboto"/>
                            </a:rPr>
                            <m:t>𝑛</m:t>
                          </m:r>
                        </m:e>
                      </m:d>
                    </m:oMath>
                  </m:oMathPara>
                </a14:m>
                <a:endParaRPr lang="es-ES" b="0" i="1" dirty="0">
                  <a:solidFill>
                    <a:srgbClr val="666666"/>
                  </a:solidFill>
                  <a:latin typeface="Cambria Math" panose="02040503050406030204" pitchFamily="18" charset="0"/>
                  <a:ea typeface="Roboto"/>
                  <a:cs typeface="Roboto"/>
                  <a:sym typeface="Roboto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  <a:ea typeface="Roboto"/>
                          <a:cs typeface="Roboto"/>
                          <a:sym typeface="Roboto"/>
                        </a:rPr>
                        <m:t>𝑇</m:t>
                      </m:r>
                      <m:r>
                        <a:rPr lang="es-ES" b="0" i="1" smtClean="0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  <a:ea typeface="Roboto"/>
                          <a:cs typeface="Roboto"/>
                          <a:sym typeface="Roboto"/>
                        </a:rPr>
                        <m:t> →</m:t>
                      </m:r>
                      <m:r>
                        <a:rPr lang="es-ES" b="0" i="1" smtClean="0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  <a:ea typeface="Roboto"/>
                          <a:cs typeface="Roboto"/>
                          <a:sym typeface="Roboto"/>
                        </a:rPr>
                        <m:t>𝑆𝑒𝑡</m:t>
                      </m:r>
                      <m:r>
                        <a:rPr lang="es-ES" b="0" i="1" smtClean="0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  <a:ea typeface="Roboto"/>
                          <a:cs typeface="Roboto"/>
                          <a:sym typeface="Roboto"/>
                        </a:rPr>
                        <m:t> </m:t>
                      </m:r>
                      <m:r>
                        <a:rPr lang="es-ES" b="0" i="1" smtClean="0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  <a:ea typeface="Roboto"/>
                          <a:cs typeface="Roboto"/>
                          <a:sym typeface="Roboto"/>
                        </a:rPr>
                        <m:t>𝑜𝑓</m:t>
                      </m:r>
                      <m:r>
                        <a:rPr lang="es-ES" b="0" i="1" smtClean="0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  <a:ea typeface="Roboto"/>
                          <a:cs typeface="Roboto"/>
                          <a:sym typeface="Roboto"/>
                        </a:rPr>
                        <m:t> </m:t>
                      </m:r>
                      <m:r>
                        <a:rPr lang="es-ES" b="0" i="1" smtClean="0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  <a:ea typeface="Roboto"/>
                          <a:cs typeface="Roboto"/>
                          <a:sym typeface="Roboto"/>
                        </a:rPr>
                        <m:t>𝑚𝑎𝑡𝑐h𝑑𝑎𝑦𝑠</m:t>
                      </m:r>
                      <m:r>
                        <a:rPr lang="es-ES" b="0" i="1" smtClean="0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  <a:ea typeface="Roboto"/>
                          <a:cs typeface="Roboto"/>
                          <a:sym typeface="Roboto"/>
                        </a:rPr>
                        <m:t>. </m:t>
                      </m:r>
                      <m:r>
                        <a:rPr lang="es-ES" b="0" i="1" smtClean="0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  <a:ea typeface="Roboto"/>
                          <a:cs typeface="Roboto"/>
                          <a:sym typeface="Roboto"/>
                        </a:rPr>
                        <m:t>𝑇</m:t>
                      </m:r>
                      <m:r>
                        <a:rPr lang="es-ES" b="0" i="1" smtClean="0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  <a:ea typeface="Roboto"/>
                          <a:cs typeface="Roboto"/>
                          <a:sym typeface="Roboto"/>
                        </a:rPr>
                        <m:t>={1,2,…,</m:t>
                      </m:r>
                      <m:r>
                        <a:rPr lang="es-ES" b="0" i="1" smtClean="0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  <a:ea typeface="Roboto"/>
                          <a:cs typeface="Roboto"/>
                          <a:sym typeface="Roboto"/>
                        </a:rPr>
                        <m:t>𝑚</m:t>
                      </m:r>
                      <m:r>
                        <a:rPr lang="es-ES" b="0" i="1" smtClean="0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  <a:ea typeface="Roboto"/>
                          <a:cs typeface="Roboto"/>
                          <a:sym typeface="Roboto"/>
                        </a:rPr>
                        <m:t>}</m:t>
                      </m:r>
                    </m:oMath>
                  </m:oMathPara>
                </a14:m>
                <a:endParaRPr lang="es-ES" b="0" i="1" dirty="0">
                  <a:solidFill>
                    <a:srgbClr val="666666"/>
                  </a:solidFill>
                  <a:latin typeface="Cambria Math" panose="02040503050406030204" pitchFamily="18" charset="0"/>
                  <a:ea typeface="Roboto"/>
                  <a:cs typeface="Roboto"/>
                  <a:sym typeface="Roboto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s-ES" i="1" dirty="0">
                  <a:solidFill>
                    <a:srgbClr val="666666"/>
                  </a:solidFill>
                  <a:latin typeface="Cambria Math" panose="02040503050406030204" pitchFamily="18" charset="0"/>
                  <a:ea typeface="Roboto"/>
                  <a:cs typeface="Roboto"/>
                  <a:sym typeface="Roboto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s-ES" b="0" i="1" dirty="0">
                  <a:solidFill>
                    <a:srgbClr val="666666"/>
                  </a:solidFill>
                  <a:latin typeface="Cambria Math" panose="02040503050406030204" pitchFamily="18" charset="0"/>
                  <a:ea typeface="Roboto"/>
                  <a:cs typeface="Roboto"/>
                  <a:sym typeface="Roboto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b="0" i="1" smtClean="0">
                              <a:solidFill>
                                <a:srgbClr val="666666"/>
                              </a:solidFill>
                              <a:latin typeface="Cambria Math" panose="02040503050406030204" pitchFamily="18" charset="0"/>
                              <a:ea typeface="Roboto"/>
                              <a:cs typeface="Roboto"/>
                              <a:sym typeface="Roboto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rgbClr val="666666"/>
                              </a:solidFill>
                              <a:latin typeface="Cambria Math" panose="02040503050406030204" pitchFamily="18" charset="0"/>
                              <a:ea typeface="Roboto"/>
                              <a:cs typeface="Roboto"/>
                              <a:sym typeface="Roboto"/>
                            </a:rPr>
                            <m:t>𝑥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rgbClr val="666666"/>
                              </a:solidFill>
                              <a:latin typeface="Cambria Math" panose="02040503050406030204" pitchFamily="18" charset="0"/>
                              <a:ea typeface="Roboto"/>
                              <a:cs typeface="Roboto"/>
                              <a:sym typeface="Roboto"/>
                            </a:rPr>
                            <m:t>𝑖𝑗𝑡</m:t>
                          </m:r>
                        </m:sub>
                      </m:sSub>
                      <m:r>
                        <a:rPr lang="es-ES" b="0" i="1" smtClean="0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  <a:ea typeface="Roboto"/>
                          <a:cs typeface="Roboto"/>
                          <a:sym typeface="Roboto"/>
                        </a:rPr>
                        <m:t>→</m:t>
                      </m:r>
                      <m:r>
                        <a:rPr lang="es-ES" b="0" i="1" smtClean="0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  <a:ea typeface="Roboto"/>
                          <a:cs typeface="Roboto"/>
                          <a:sym typeface="Roboto"/>
                        </a:rPr>
                        <m:t>𝐴</m:t>
                      </m:r>
                      <m:r>
                        <a:rPr lang="es-ES" b="0" i="1" smtClean="0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  <a:ea typeface="Roboto"/>
                          <a:cs typeface="Roboto"/>
                          <a:sym typeface="Roboto"/>
                        </a:rPr>
                        <m:t> </m:t>
                      </m:r>
                      <m:r>
                        <a:rPr lang="es-ES" b="0" i="1" smtClean="0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  <a:ea typeface="Roboto"/>
                          <a:cs typeface="Roboto"/>
                          <a:sym typeface="Roboto"/>
                        </a:rPr>
                        <m:t>𝑏𝑖𝑛𝑎𝑟𝑦</m:t>
                      </m:r>
                      <m:r>
                        <a:rPr lang="es-ES" b="0" i="1" smtClean="0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  <a:ea typeface="Roboto"/>
                          <a:cs typeface="Roboto"/>
                          <a:sym typeface="Roboto"/>
                        </a:rPr>
                        <m:t> </m:t>
                      </m:r>
                      <m:r>
                        <a:rPr lang="es-ES" b="0" i="1" smtClean="0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  <a:ea typeface="Roboto"/>
                          <a:cs typeface="Roboto"/>
                          <a:sym typeface="Roboto"/>
                        </a:rPr>
                        <m:t>𝑣𝑎𝑟𝑖𝑎𝑏𝑙𝑒</m:t>
                      </m:r>
                      <m:r>
                        <a:rPr lang="es-ES" b="0" i="1" smtClean="0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  <a:ea typeface="Roboto"/>
                          <a:cs typeface="Roboto"/>
                          <a:sym typeface="Roboto"/>
                        </a:rPr>
                        <m:t> </m:t>
                      </m:r>
                      <m:r>
                        <a:rPr lang="es-ES" b="0" i="1" smtClean="0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  <a:ea typeface="Roboto"/>
                          <a:cs typeface="Roboto"/>
                          <a:sym typeface="Roboto"/>
                        </a:rPr>
                        <m:t>𝑡h𝑎𝑡</m:t>
                      </m:r>
                      <m:r>
                        <a:rPr lang="es-ES" b="0" i="1" smtClean="0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  <a:ea typeface="Roboto"/>
                          <a:cs typeface="Roboto"/>
                          <a:sym typeface="Roboto"/>
                        </a:rPr>
                        <m:t> </m:t>
                      </m:r>
                      <m:r>
                        <a:rPr lang="es-ES" b="0" i="1" smtClean="0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  <a:ea typeface="Roboto"/>
                          <a:cs typeface="Roboto"/>
                          <a:sym typeface="Roboto"/>
                        </a:rPr>
                        <m:t>𝑖𝑠</m:t>
                      </m:r>
                      <m:r>
                        <a:rPr lang="es-ES" b="0" i="1" smtClean="0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  <a:ea typeface="Roboto"/>
                          <a:cs typeface="Roboto"/>
                          <a:sym typeface="Roboto"/>
                        </a:rPr>
                        <m:t> </m:t>
                      </m:r>
                      <m:r>
                        <a:rPr lang="es-ES" b="0" i="1" smtClean="0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  <a:ea typeface="Roboto"/>
                          <a:cs typeface="Roboto"/>
                          <a:sym typeface="Roboto"/>
                        </a:rPr>
                        <m:t>𝑒𝑞𝑢𝑎𝑙</m:t>
                      </m:r>
                      <m:r>
                        <a:rPr lang="es-ES" b="0" i="1" smtClean="0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  <a:ea typeface="Roboto"/>
                          <a:cs typeface="Roboto"/>
                          <a:sym typeface="Roboto"/>
                        </a:rPr>
                        <m:t> </m:t>
                      </m:r>
                      <m:r>
                        <a:rPr lang="es-ES" b="0" i="1" smtClean="0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  <a:ea typeface="Roboto"/>
                          <a:cs typeface="Roboto"/>
                          <a:sym typeface="Roboto"/>
                        </a:rPr>
                        <m:t>𝑡𝑜</m:t>
                      </m:r>
                      <m:r>
                        <a:rPr lang="es-ES" b="0" i="1" smtClean="0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  <a:ea typeface="Roboto"/>
                          <a:cs typeface="Roboto"/>
                          <a:sym typeface="Roboto"/>
                        </a:rPr>
                        <m:t> 1 </m:t>
                      </m:r>
                      <m:r>
                        <a:rPr lang="es-ES" b="0" i="1" smtClean="0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  <a:ea typeface="Roboto"/>
                          <a:cs typeface="Roboto"/>
                          <a:sym typeface="Roboto"/>
                        </a:rPr>
                        <m:t>𝑖𝑓</m:t>
                      </m:r>
                      <m:r>
                        <a:rPr lang="es-ES" b="0" i="1" smtClean="0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  <a:ea typeface="Roboto"/>
                          <a:cs typeface="Roboto"/>
                          <a:sym typeface="Roboto"/>
                        </a:rPr>
                        <m:t> </m:t>
                      </m:r>
                      <m:r>
                        <a:rPr lang="es-ES" b="0" i="1" smtClean="0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  <a:ea typeface="Roboto"/>
                          <a:cs typeface="Roboto"/>
                          <a:sym typeface="Roboto"/>
                        </a:rPr>
                        <m:t>𝑡𝑒𝑎𝑚</m:t>
                      </m:r>
                      <m:r>
                        <a:rPr lang="es-ES" b="0" i="1" smtClean="0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  <a:ea typeface="Roboto"/>
                          <a:cs typeface="Roboto"/>
                          <a:sym typeface="Roboto"/>
                        </a:rPr>
                        <m:t> </m:t>
                      </m:r>
                      <m:r>
                        <a:rPr lang="es-ES" b="0" i="1" smtClean="0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  <a:ea typeface="Roboto"/>
                          <a:cs typeface="Roboto"/>
                          <a:sym typeface="Roboto"/>
                        </a:rPr>
                        <m:t>𝑖</m:t>
                      </m:r>
                      <m:r>
                        <a:rPr lang="es-ES" b="0" i="1" smtClean="0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  <a:ea typeface="Roboto"/>
                          <a:cs typeface="Roboto"/>
                          <a:sym typeface="Roboto"/>
                        </a:rPr>
                        <m:t> </m:t>
                      </m:r>
                      <m:r>
                        <a:rPr lang="es-ES" b="0" i="1" smtClean="0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  <a:ea typeface="Roboto"/>
                          <a:cs typeface="Roboto"/>
                          <a:sym typeface="Roboto"/>
                        </a:rPr>
                        <m:t>𝑝𝑙𝑎𝑦𝑠</m:t>
                      </m:r>
                      <m:r>
                        <a:rPr lang="es-ES" b="0" i="1" smtClean="0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  <a:ea typeface="Roboto"/>
                          <a:cs typeface="Roboto"/>
                          <a:sym typeface="Roboto"/>
                        </a:rPr>
                        <m:t> </m:t>
                      </m:r>
                      <m:r>
                        <a:rPr lang="es-ES" b="0" i="1" smtClean="0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  <a:ea typeface="Roboto"/>
                          <a:cs typeface="Roboto"/>
                          <a:sym typeface="Roboto"/>
                        </a:rPr>
                        <m:t>𝑎𝑡</m:t>
                      </m:r>
                      <m:r>
                        <a:rPr lang="es-ES" b="0" i="1" smtClean="0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  <a:ea typeface="Roboto"/>
                          <a:cs typeface="Roboto"/>
                          <a:sym typeface="Roboto"/>
                        </a:rPr>
                        <m:t> </m:t>
                      </m:r>
                      <m:r>
                        <a:rPr lang="es-ES" b="0" i="1" smtClean="0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  <a:ea typeface="Roboto"/>
                          <a:cs typeface="Roboto"/>
                          <a:sym typeface="Roboto"/>
                        </a:rPr>
                        <m:t>h𝑜𝑚𝑒</m:t>
                      </m:r>
                      <m:r>
                        <a:rPr lang="es-ES" b="0" i="1" smtClean="0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  <a:ea typeface="Roboto"/>
                          <a:cs typeface="Roboto"/>
                          <a:sym typeface="Roboto"/>
                        </a:rPr>
                        <m:t> </m:t>
                      </m:r>
                      <m:r>
                        <a:rPr lang="es-ES" b="0" i="1" smtClean="0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  <a:ea typeface="Roboto"/>
                          <a:cs typeface="Roboto"/>
                          <a:sym typeface="Roboto"/>
                        </a:rPr>
                        <m:t>𝑎𝑔𝑎𝑖𝑛𝑠𝑡</m:t>
                      </m:r>
                      <m:r>
                        <a:rPr lang="es-ES" b="0" i="1" smtClean="0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  <a:ea typeface="Roboto"/>
                          <a:cs typeface="Roboto"/>
                          <a:sym typeface="Roboto"/>
                        </a:rPr>
                        <m:t> </m:t>
                      </m:r>
                      <m:r>
                        <a:rPr lang="es-ES" b="0" i="1" smtClean="0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  <a:ea typeface="Roboto"/>
                          <a:cs typeface="Roboto"/>
                          <a:sym typeface="Roboto"/>
                        </a:rPr>
                        <m:t>𝑡𝑒𝑎𝑚</m:t>
                      </m:r>
                      <m:r>
                        <a:rPr lang="es-ES" b="0" i="1" smtClean="0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  <a:ea typeface="Roboto"/>
                          <a:cs typeface="Roboto"/>
                          <a:sym typeface="Roboto"/>
                        </a:rPr>
                        <m:t> </m:t>
                      </m:r>
                      <m:r>
                        <a:rPr lang="es-ES" b="0" i="1" smtClean="0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  <a:ea typeface="Roboto"/>
                          <a:cs typeface="Roboto"/>
                          <a:sym typeface="Roboto"/>
                        </a:rPr>
                        <m:t>𝑗</m:t>
                      </m:r>
                      <m:r>
                        <a:rPr lang="es-ES" b="0" i="1" smtClean="0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  <a:ea typeface="Roboto"/>
                          <a:cs typeface="Roboto"/>
                          <a:sym typeface="Roboto"/>
                        </a:rPr>
                        <m:t> </m:t>
                      </m:r>
                      <m:r>
                        <a:rPr lang="es-ES" b="0" i="1" smtClean="0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  <a:ea typeface="Roboto"/>
                          <a:cs typeface="Roboto"/>
                          <a:sym typeface="Roboto"/>
                        </a:rPr>
                        <m:t>𝑖𝑛</m:t>
                      </m:r>
                      <m:r>
                        <a:rPr lang="es-ES" b="0" i="1" smtClean="0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  <a:ea typeface="Roboto"/>
                          <a:cs typeface="Roboto"/>
                          <a:sym typeface="Roboto"/>
                        </a:rPr>
                        <m:t> </m:t>
                      </m:r>
                      <m:r>
                        <a:rPr lang="es-ES" b="0" i="1" smtClean="0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  <a:ea typeface="Roboto"/>
                          <a:cs typeface="Roboto"/>
                          <a:sym typeface="Roboto"/>
                        </a:rPr>
                        <m:t>𝑚𝑎𝑡𝑐h</m:t>
                      </m:r>
                      <m:r>
                        <a:rPr lang="es-ES" b="0" i="1" smtClean="0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  <a:ea typeface="Roboto"/>
                          <a:cs typeface="Roboto"/>
                          <a:sym typeface="Roboto"/>
                        </a:rPr>
                        <m:t> </m:t>
                      </m:r>
                      <m:r>
                        <a:rPr lang="es-ES" b="0" i="1" smtClean="0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  <a:ea typeface="Roboto"/>
                          <a:cs typeface="Roboto"/>
                          <a:sym typeface="Roboto"/>
                        </a:rPr>
                        <m:t>𝑡</m:t>
                      </m:r>
                    </m:oMath>
                  </m:oMathPara>
                </a14:m>
                <a:endParaRPr lang="es-ES" b="0" dirty="0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b="0" i="1" smtClean="0">
                              <a:solidFill>
                                <a:srgbClr val="666666"/>
                              </a:solidFill>
                              <a:latin typeface="Cambria Math" panose="02040503050406030204" pitchFamily="18" charset="0"/>
                              <a:ea typeface="Roboto"/>
                              <a:cs typeface="Roboto"/>
                              <a:sym typeface="Roboto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rgbClr val="666666"/>
                              </a:solidFill>
                              <a:latin typeface="Cambria Math" panose="02040503050406030204" pitchFamily="18" charset="0"/>
                              <a:ea typeface="Roboto"/>
                              <a:cs typeface="Roboto"/>
                              <a:sym typeface="Roboto"/>
                            </a:rPr>
                            <m:t>𝑦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rgbClr val="666666"/>
                              </a:solidFill>
                              <a:latin typeface="Cambria Math" panose="02040503050406030204" pitchFamily="18" charset="0"/>
                              <a:ea typeface="Roboto"/>
                              <a:cs typeface="Roboto"/>
                              <a:sym typeface="Roboto"/>
                            </a:rPr>
                            <m:t>𝑖𝑗𝑘𝑡</m:t>
                          </m:r>
                        </m:sub>
                      </m:sSub>
                      <m:r>
                        <a:rPr lang="es-ES" b="0" i="1" smtClean="0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  <a:ea typeface="Roboto"/>
                          <a:cs typeface="Roboto"/>
                          <a:sym typeface="Roboto"/>
                        </a:rPr>
                        <m:t>→</m:t>
                      </m:r>
                      <m:r>
                        <a:rPr lang="es-ES" b="0" i="1" smtClean="0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  <a:ea typeface="Roboto"/>
                          <a:cs typeface="Roboto"/>
                          <a:sym typeface="Roboto"/>
                        </a:rPr>
                        <m:t>𝐴</m:t>
                      </m:r>
                      <m:r>
                        <a:rPr lang="es-ES" b="0" i="1" smtClean="0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  <a:ea typeface="Roboto"/>
                          <a:cs typeface="Roboto"/>
                          <a:sym typeface="Roboto"/>
                        </a:rPr>
                        <m:t> </m:t>
                      </m:r>
                      <m:r>
                        <a:rPr lang="es-ES" b="0" i="1" smtClean="0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  <a:ea typeface="Roboto"/>
                          <a:cs typeface="Roboto"/>
                          <a:sym typeface="Roboto"/>
                        </a:rPr>
                        <m:t>𝑏𝑖𝑛𝑎𝑟𝑦</m:t>
                      </m:r>
                      <m:r>
                        <a:rPr lang="es-ES" b="0" i="1" smtClean="0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  <a:ea typeface="Roboto"/>
                          <a:cs typeface="Roboto"/>
                          <a:sym typeface="Roboto"/>
                        </a:rPr>
                        <m:t> </m:t>
                      </m:r>
                      <m:r>
                        <a:rPr lang="es-ES" b="0" i="1" smtClean="0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  <a:ea typeface="Roboto"/>
                          <a:cs typeface="Roboto"/>
                          <a:sym typeface="Roboto"/>
                        </a:rPr>
                        <m:t>𝑣𝑎𝑟𝑖𝑎𝑏𝑙𝑒</m:t>
                      </m:r>
                      <m:r>
                        <a:rPr lang="es-ES" b="0" i="1" smtClean="0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  <a:ea typeface="Roboto"/>
                          <a:cs typeface="Roboto"/>
                          <a:sym typeface="Roboto"/>
                        </a:rPr>
                        <m:t> </m:t>
                      </m:r>
                      <m:r>
                        <a:rPr lang="es-ES" b="0" i="1" smtClean="0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  <a:ea typeface="Roboto"/>
                          <a:cs typeface="Roboto"/>
                          <a:sym typeface="Roboto"/>
                        </a:rPr>
                        <m:t>𝑡h𝑎𝑡</m:t>
                      </m:r>
                      <m:r>
                        <a:rPr lang="es-ES" b="0" i="1" smtClean="0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  <a:ea typeface="Roboto"/>
                          <a:cs typeface="Roboto"/>
                          <a:sym typeface="Roboto"/>
                        </a:rPr>
                        <m:t> </m:t>
                      </m:r>
                      <m:r>
                        <a:rPr lang="es-ES" b="0" i="1" smtClean="0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  <a:ea typeface="Roboto"/>
                          <a:cs typeface="Roboto"/>
                          <a:sym typeface="Roboto"/>
                        </a:rPr>
                        <m:t>𝑖𝑠</m:t>
                      </m:r>
                      <m:r>
                        <a:rPr lang="es-ES" b="0" i="1" smtClean="0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  <a:ea typeface="Roboto"/>
                          <a:cs typeface="Roboto"/>
                          <a:sym typeface="Roboto"/>
                        </a:rPr>
                        <m:t> </m:t>
                      </m:r>
                      <m:r>
                        <a:rPr lang="es-ES" b="0" i="1" smtClean="0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  <a:ea typeface="Roboto"/>
                          <a:cs typeface="Roboto"/>
                          <a:sym typeface="Roboto"/>
                        </a:rPr>
                        <m:t>𝑒𝑞𝑢𝑎𝑙</m:t>
                      </m:r>
                      <m:r>
                        <a:rPr lang="es-ES" b="0" i="1" smtClean="0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  <a:ea typeface="Roboto"/>
                          <a:cs typeface="Roboto"/>
                          <a:sym typeface="Roboto"/>
                        </a:rPr>
                        <m:t> </m:t>
                      </m:r>
                      <m:r>
                        <a:rPr lang="es-ES" b="0" i="1" smtClean="0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  <a:ea typeface="Roboto"/>
                          <a:cs typeface="Roboto"/>
                          <a:sym typeface="Roboto"/>
                        </a:rPr>
                        <m:t>𝑡𝑜</m:t>
                      </m:r>
                      <m:r>
                        <a:rPr lang="es-ES" b="0" i="1" smtClean="0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  <a:ea typeface="Roboto"/>
                          <a:cs typeface="Roboto"/>
                          <a:sym typeface="Roboto"/>
                        </a:rPr>
                        <m:t> 1 </m:t>
                      </m:r>
                      <m:r>
                        <a:rPr lang="es-ES" b="0" i="1" smtClean="0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  <a:ea typeface="Roboto"/>
                          <a:cs typeface="Roboto"/>
                          <a:sym typeface="Roboto"/>
                        </a:rPr>
                        <m:t>𝑖𝑓</m:t>
                      </m:r>
                      <m:r>
                        <a:rPr lang="es-ES" b="0" i="1" smtClean="0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  <a:ea typeface="Roboto"/>
                          <a:cs typeface="Roboto"/>
                          <a:sym typeface="Roboto"/>
                        </a:rPr>
                        <m:t> </m:t>
                      </m:r>
                      <m:r>
                        <a:rPr lang="es-ES" b="0" i="1" smtClean="0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  <a:ea typeface="Roboto"/>
                          <a:cs typeface="Roboto"/>
                          <a:sym typeface="Roboto"/>
                        </a:rPr>
                        <m:t>𝑡𝑒𝑎𝑚</m:t>
                      </m:r>
                      <m:r>
                        <a:rPr lang="es-ES" b="0" i="1" smtClean="0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  <a:ea typeface="Roboto"/>
                          <a:cs typeface="Roboto"/>
                          <a:sym typeface="Roboto"/>
                        </a:rPr>
                        <m:t> </m:t>
                      </m:r>
                      <m:r>
                        <a:rPr lang="es-ES" b="0" i="1" smtClean="0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  <a:ea typeface="Roboto"/>
                          <a:cs typeface="Roboto"/>
                          <a:sym typeface="Roboto"/>
                        </a:rPr>
                        <m:t>𝑖</m:t>
                      </m:r>
                      <m:r>
                        <a:rPr lang="es-ES" b="0" i="1" smtClean="0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  <a:ea typeface="Roboto"/>
                          <a:cs typeface="Roboto"/>
                          <a:sym typeface="Roboto"/>
                        </a:rPr>
                        <m:t> </m:t>
                      </m:r>
                      <m:r>
                        <a:rPr lang="es-ES" b="0" i="1" smtClean="0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  <a:ea typeface="Roboto"/>
                          <a:cs typeface="Roboto"/>
                          <a:sym typeface="Roboto"/>
                        </a:rPr>
                        <m:t>𝑡𝑟𝑎𝑣𝑒𝑙𝑠</m:t>
                      </m:r>
                      <m:r>
                        <a:rPr lang="es-ES" b="0" i="1" smtClean="0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  <a:ea typeface="Roboto"/>
                          <a:cs typeface="Roboto"/>
                          <a:sym typeface="Roboto"/>
                        </a:rPr>
                        <m:t> </m:t>
                      </m:r>
                      <m:r>
                        <a:rPr lang="es-ES" b="0" i="1" smtClean="0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  <a:ea typeface="Roboto"/>
                          <a:cs typeface="Roboto"/>
                          <a:sym typeface="Roboto"/>
                        </a:rPr>
                        <m:t>𝑓𝑟𝑜𝑚</m:t>
                      </m:r>
                      <m:r>
                        <a:rPr lang="es-ES" b="0" i="1" smtClean="0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  <a:ea typeface="Roboto"/>
                          <a:cs typeface="Roboto"/>
                          <a:sym typeface="Roboto"/>
                        </a:rPr>
                        <m:t> </m:t>
                      </m:r>
                      <m:r>
                        <a:rPr lang="es-ES" b="0" i="1" smtClean="0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  <a:ea typeface="Roboto"/>
                          <a:cs typeface="Roboto"/>
                          <a:sym typeface="Roboto"/>
                        </a:rPr>
                        <m:t>𝑙𝑜𝑐𝑎𝑡𝑖𝑜𝑛</m:t>
                      </m:r>
                      <m:r>
                        <a:rPr lang="es-ES" b="0" i="1" smtClean="0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  <a:ea typeface="Roboto"/>
                          <a:cs typeface="Roboto"/>
                          <a:sym typeface="Roboto"/>
                        </a:rPr>
                        <m:t> </m:t>
                      </m:r>
                      <m:r>
                        <a:rPr lang="es-ES" b="0" i="1" smtClean="0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  <a:ea typeface="Roboto"/>
                          <a:cs typeface="Roboto"/>
                          <a:sym typeface="Roboto"/>
                        </a:rPr>
                        <m:t>𝑗</m:t>
                      </m:r>
                      <m:r>
                        <a:rPr lang="es-ES" b="0" i="1" smtClean="0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  <a:ea typeface="Roboto"/>
                          <a:cs typeface="Roboto"/>
                          <a:sym typeface="Roboto"/>
                        </a:rPr>
                        <m:t> </m:t>
                      </m:r>
                      <m:r>
                        <a:rPr lang="es-ES" b="0" i="1" smtClean="0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  <a:ea typeface="Roboto"/>
                          <a:cs typeface="Roboto"/>
                          <a:sym typeface="Roboto"/>
                        </a:rPr>
                        <m:t>𝑡𝑜</m:t>
                      </m:r>
                      <m:r>
                        <a:rPr lang="es-ES" b="0" i="1" smtClean="0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  <a:ea typeface="Roboto"/>
                          <a:cs typeface="Roboto"/>
                          <a:sym typeface="Roboto"/>
                        </a:rPr>
                        <m:t> </m:t>
                      </m:r>
                      <m:r>
                        <a:rPr lang="es-ES" b="0" i="1" smtClean="0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  <a:ea typeface="Roboto"/>
                          <a:cs typeface="Roboto"/>
                          <a:sym typeface="Roboto"/>
                        </a:rPr>
                        <m:t>𝑘</m:t>
                      </m:r>
                      <m:r>
                        <a:rPr lang="es-ES" b="0" i="1" smtClean="0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  <a:ea typeface="Roboto"/>
                          <a:cs typeface="Roboto"/>
                          <a:sym typeface="Roboto"/>
                        </a:rPr>
                        <m:t> </m:t>
                      </m:r>
                      <m:r>
                        <a:rPr lang="es-ES" b="0" i="1" smtClean="0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  <a:ea typeface="Roboto"/>
                          <a:cs typeface="Roboto"/>
                          <a:sym typeface="Roboto"/>
                        </a:rPr>
                        <m:t>𝑎𝑓𝑡𝑒𝑟</m:t>
                      </m:r>
                      <m:r>
                        <a:rPr lang="es-ES" b="0" i="1" smtClean="0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  <a:ea typeface="Roboto"/>
                          <a:cs typeface="Roboto"/>
                          <a:sym typeface="Roboto"/>
                        </a:rPr>
                        <m:t> </m:t>
                      </m:r>
                      <m:r>
                        <a:rPr lang="es-ES" b="0" i="1" smtClean="0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  <a:ea typeface="Roboto"/>
                          <a:cs typeface="Roboto"/>
                          <a:sym typeface="Roboto"/>
                        </a:rPr>
                        <m:t>𝑚𝑎𝑡𝑐h</m:t>
                      </m:r>
                      <m:r>
                        <a:rPr lang="es-ES" b="0" i="1" smtClean="0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  <a:ea typeface="Roboto"/>
                          <a:cs typeface="Roboto"/>
                          <a:sym typeface="Roboto"/>
                        </a:rPr>
                        <m:t> </m:t>
                      </m:r>
                      <m:r>
                        <a:rPr lang="es-ES" b="0" i="1" smtClean="0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  <a:ea typeface="Roboto"/>
                          <a:cs typeface="Roboto"/>
                          <a:sym typeface="Roboto"/>
                        </a:rPr>
                        <m:t>𝑡</m:t>
                      </m:r>
                    </m:oMath>
                  </m:oMathPara>
                </a14:m>
                <a:endParaRPr lang="en-US" dirty="0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i="1" smtClean="0">
                              <a:solidFill>
                                <a:srgbClr val="666666"/>
                              </a:solidFill>
                              <a:latin typeface="Cambria Math" panose="02040503050406030204" pitchFamily="18" charset="0"/>
                              <a:ea typeface="Roboto"/>
                              <a:sym typeface="Roboto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s-ES" b="0" i="1" smtClean="0">
                                  <a:solidFill>
                                    <a:srgbClr val="666666"/>
                                  </a:solidFill>
                                  <a:latin typeface="Cambria Math" panose="02040503050406030204" pitchFamily="18" charset="0"/>
                                  <a:ea typeface="Roboto"/>
                                  <a:sym typeface="Roboto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solidFill>
                                    <a:srgbClr val="666666"/>
                                  </a:solidFill>
                                  <a:latin typeface="Cambria Math" panose="02040503050406030204" pitchFamily="18" charset="0"/>
                                  <a:ea typeface="Roboto"/>
                                  <a:sym typeface="Roboto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s-ES" b="0" i="1" smtClean="0">
                                  <a:solidFill>
                                    <a:srgbClr val="666666"/>
                                  </a:solidFill>
                                  <a:latin typeface="Cambria Math" panose="02040503050406030204" pitchFamily="18" charset="0"/>
                                  <a:ea typeface="Roboto"/>
                                  <a:sym typeface="Roboto"/>
                                </a:rPr>
                                <m:t>𝑗𝑘</m:t>
                              </m:r>
                            </m:sub>
                          </m:sSub>
                        </m:e>
                      </m:acc>
                      <m:r>
                        <a:rPr lang="es-ES" b="0" i="1" smtClean="0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  <a:ea typeface="Roboto"/>
                          <a:sym typeface="Roboto"/>
                        </a:rPr>
                        <m:t>→</m:t>
                      </m:r>
                      <m:r>
                        <a:rPr lang="es-ES" b="0" i="1" smtClean="0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  <a:ea typeface="Roboto"/>
                          <a:sym typeface="Roboto"/>
                        </a:rPr>
                        <m:t>𝐷𝑖𝑠𝑡𝑎𝑛𝑐𝑒</m:t>
                      </m:r>
                      <m:r>
                        <a:rPr lang="es-ES" b="0" i="1" smtClean="0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  <a:ea typeface="Roboto"/>
                          <a:sym typeface="Roboto"/>
                        </a:rPr>
                        <m:t> </m:t>
                      </m:r>
                      <m:r>
                        <a:rPr lang="es-ES" b="0" i="1" smtClean="0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  <a:ea typeface="Roboto"/>
                          <a:sym typeface="Roboto"/>
                        </a:rPr>
                        <m:t>𝑏𝑒𝑡𝑤𝑒𝑒𝑛</m:t>
                      </m:r>
                      <m:r>
                        <a:rPr lang="es-ES" b="0" i="1" smtClean="0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  <a:ea typeface="Roboto"/>
                          <a:sym typeface="Roboto"/>
                        </a:rPr>
                        <m:t> </m:t>
                      </m:r>
                      <m:r>
                        <a:rPr lang="es-ES" b="0" i="1" smtClean="0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  <a:ea typeface="Roboto"/>
                          <a:sym typeface="Roboto"/>
                        </a:rPr>
                        <m:t>𝑡𝑒𝑎𝑚𝑠</m:t>
                      </m:r>
                      <m:r>
                        <a:rPr lang="es-ES" b="0" i="1" smtClean="0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  <a:ea typeface="Roboto"/>
                          <a:sym typeface="Roboto"/>
                        </a:rPr>
                        <m:t> </m:t>
                      </m:r>
                      <m:r>
                        <a:rPr lang="es-ES" b="0" i="1" smtClean="0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  <a:ea typeface="Roboto"/>
                          <a:sym typeface="Roboto"/>
                        </a:rPr>
                        <m:t>𝑗</m:t>
                      </m:r>
                      <m:r>
                        <a:rPr lang="es-ES" b="0" i="1" smtClean="0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  <a:ea typeface="Roboto"/>
                          <a:sym typeface="Roboto"/>
                        </a:rPr>
                        <m:t> </m:t>
                      </m:r>
                      <m:r>
                        <a:rPr lang="es-ES" b="0" i="1" smtClean="0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  <a:ea typeface="Roboto"/>
                          <a:sym typeface="Roboto"/>
                        </a:rPr>
                        <m:t>𝑎𝑛𝑑</m:t>
                      </m:r>
                      <m:r>
                        <a:rPr lang="es-ES" b="0" i="1" smtClean="0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  <a:ea typeface="Roboto"/>
                          <a:sym typeface="Roboto"/>
                        </a:rPr>
                        <m:t> </m:t>
                      </m:r>
                      <m:r>
                        <a:rPr lang="es-ES" b="0" i="1" smtClean="0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  <a:ea typeface="Roboto"/>
                          <a:sym typeface="Roboto"/>
                        </a:rPr>
                        <m:t>𝑘</m:t>
                      </m:r>
                      <m:r>
                        <a:rPr lang="es-ES" b="0" i="1" smtClean="0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  <a:ea typeface="Roboto"/>
                          <a:sym typeface="Roboto"/>
                        </a:rPr>
                        <m:t> (</m:t>
                      </m:r>
                      <m:r>
                        <a:rPr lang="es-ES" b="0" i="1" smtClean="0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  <a:ea typeface="Roboto"/>
                          <a:sym typeface="Roboto"/>
                        </a:rPr>
                        <m:t>𝑇h𝑖𝑠</m:t>
                      </m:r>
                      <m:r>
                        <a:rPr lang="es-ES" b="0" i="1" smtClean="0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  <a:ea typeface="Roboto"/>
                          <a:sym typeface="Roboto"/>
                        </a:rPr>
                        <m:t> </m:t>
                      </m:r>
                      <m:r>
                        <a:rPr lang="es-ES" b="0" i="1" smtClean="0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  <a:ea typeface="Roboto"/>
                          <a:sym typeface="Roboto"/>
                        </a:rPr>
                        <m:t>𝑖𝑠</m:t>
                      </m:r>
                      <m:r>
                        <a:rPr lang="es-ES" b="0" i="1" smtClean="0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  <a:ea typeface="Roboto"/>
                          <a:sym typeface="Roboto"/>
                        </a:rPr>
                        <m:t> </m:t>
                      </m:r>
                      <m:r>
                        <a:rPr lang="es-ES" b="0" i="1" smtClean="0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  <a:ea typeface="Roboto"/>
                          <a:sym typeface="Roboto"/>
                        </a:rPr>
                        <m:t>𝑎</m:t>
                      </m:r>
                      <m:r>
                        <a:rPr lang="es-ES" b="0" i="1" smtClean="0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  <a:ea typeface="Roboto"/>
                          <a:sym typeface="Roboto"/>
                        </a:rPr>
                        <m:t> </m:t>
                      </m:r>
                      <m:r>
                        <a:rPr lang="es-ES" b="0" i="1" smtClean="0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  <a:ea typeface="Roboto"/>
                          <a:sym typeface="Roboto"/>
                        </a:rPr>
                        <m:t>𝑐𝑜𝑛𝑠𝑡𝑎𝑛𝑡</m:t>
                      </m:r>
                      <m:r>
                        <a:rPr lang="es-ES" b="0" i="1" smtClean="0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  <a:ea typeface="Roboto"/>
                          <a:sym typeface="Roboto"/>
                        </a:rPr>
                        <m:t> −</m:t>
                      </m:r>
                      <m:r>
                        <a:rPr lang="es-ES" b="0" i="1" smtClean="0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  <a:ea typeface="Roboto"/>
                          <a:sym typeface="Roboto"/>
                        </a:rPr>
                        <m:t>𝑛𝑜𝑡</m:t>
                      </m:r>
                      <m:r>
                        <a:rPr lang="es-ES" b="0" i="1" smtClean="0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  <a:ea typeface="Roboto"/>
                          <a:sym typeface="Roboto"/>
                        </a:rPr>
                        <m:t> </m:t>
                      </m:r>
                      <m:r>
                        <a:rPr lang="es-ES" b="0" i="1" smtClean="0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  <a:ea typeface="Roboto"/>
                          <a:sym typeface="Roboto"/>
                        </a:rPr>
                        <m:t>𝑎</m:t>
                      </m:r>
                      <m:r>
                        <a:rPr lang="es-ES" b="0" i="1" smtClean="0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  <a:ea typeface="Roboto"/>
                          <a:sym typeface="Roboto"/>
                        </a:rPr>
                        <m:t> </m:t>
                      </m:r>
                      <m:r>
                        <a:rPr lang="es-ES" b="0" i="1" smtClean="0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  <a:ea typeface="Roboto"/>
                          <a:sym typeface="Roboto"/>
                        </a:rPr>
                        <m:t>𝑑𝑒𝑐𝑖𝑠𝑖𝑜𝑛</m:t>
                      </m:r>
                      <m:r>
                        <a:rPr lang="es-ES" b="0" i="1" smtClean="0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  <a:ea typeface="Roboto"/>
                          <a:sym typeface="Roboto"/>
                        </a:rPr>
                        <m:t> </m:t>
                      </m:r>
                      <m:r>
                        <a:rPr lang="es-ES" b="0" i="1" smtClean="0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  <a:ea typeface="Roboto"/>
                          <a:sym typeface="Roboto"/>
                        </a:rPr>
                        <m:t>𝑣𝑎𝑟𝑖𝑎𝑏𝑙𝑒</m:t>
                      </m:r>
                      <m:r>
                        <a:rPr lang="es-ES" b="0" i="1" smtClean="0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  <a:ea typeface="Roboto"/>
                          <a:sym typeface="Roboto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dirty="0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mc:Choice>
        <mc:Fallback xmlns="">
          <p:sp>
            <p:nvSpPr>
              <p:cNvPr id="139" name="Google Shape;139;p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663" y="1359876"/>
                <a:ext cx="8331071" cy="28135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E573515-DE7A-4653-8371-EA28E11A0A82}"/>
              </a:ext>
            </a:extLst>
          </p:cNvPr>
          <p:cNvSpPr/>
          <p:nvPr/>
        </p:nvSpPr>
        <p:spPr>
          <a:xfrm>
            <a:off x="6973551" y="345712"/>
            <a:ext cx="934819" cy="412454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00" b="1" dirty="0" err="1"/>
              <a:t>Implement</a:t>
            </a:r>
            <a:r>
              <a:rPr lang="es-ES" sz="1000" b="1" dirty="0"/>
              <a:t> &amp; </a:t>
            </a:r>
            <a:r>
              <a:rPr lang="es-ES" sz="1000" b="1" dirty="0" err="1"/>
              <a:t>Optimize</a:t>
            </a:r>
            <a:r>
              <a:rPr lang="es-ES" sz="1000" b="1" dirty="0"/>
              <a:t>!</a:t>
            </a:r>
            <a:endParaRPr lang="en-US" sz="1000" b="1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DF70EA4-72DC-4F80-B5AE-917DD13EA785}"/>
              </a:ext>
            </a:extLst>
          </p:cNvPr>
          <p:cNvSpPr/>
          <p:nvPr/>
        </p:nvSpPr>
        <p:spPr>
          <a:xfrm>
            <a:off x="3861545" y="370987"/>
            <a:ext cx="830450" cy="412453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00" b="1" dirty="0"/>
              <a:t>Define variables</a:t>
            </a:r>
            <a:endParaRPr lang="en-US" sz="1000" b="1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E959AA7-FF2D-4F8A-A395-409CA2F8BF35}"/>
              </a:ext>
            </a:extLst>
          </p:cNvPr>
          <p:cNvSpPr/>
          <p:nvPr/>
        </p:nvSpPr>
        <p:spPr>
          <a:xfrm>
            <a:off x="4822202" y="353648"/>
            <a:ext cx="1032265" cy="412453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00" b="1" dirty="0"/>
              <a:t>Define </a:t>
            </a:r>
            <a:r>
              <a:rPr lang="es-ES" sz="1000" b="1" dirty="0" err="1"/>
              <a:t>constraints</a:t>
            </a:r>
            <a:endParaRPr lang="en-US" sz="1000" b="1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33379B5B-FF71-4C30-BC45-51BF6AF7D55D}"/>
              </a:ext>
            </a:extLst>
          </p:cNvPr>
          <p:cNvSpPr/>
          <p:nvPr/>
        </p:nvSpPr>
        <p:spPr>
          <a:xfrm>
            <a:off x="5984675" y="345712"/>
            <a:ext cx="885794" cy="412454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00" b="1" dirty="0"/>
              <a:t>Define </a:t>
            </a:r>
            <a:r>
              <a:rPr lang="es-ES" sz="1000" b="1" dirty="0" err="1"/>
              <a:t>obj</a:t>
            </a:r>
            <a:r>
              <a:rPr lang="es-ES" sz="1000" b="1" dirty="0"/>
              <a:t> </a:t>
            </a:r>
            <a:r>
              <a:rPr lang="es-ES" sz="1000" b="1" dirty="0" err="1"/>
              <a:t>function</a:t>
            </a:r>
            <a:endParaRPr lang="en-US" sz="1000" b="1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592F482-7104-4864-8D35-F28A660E6CB4}"/>
              </a:ext>
            </a:extLst>
          </p:cNvPr>
          <p:cNvSpPr/>
          <p:nvPr/>
        </p:nvSpPr>
        <p:spPr>
          <a:xfrm>
            <a:off x="8018266" y="345712"/>
            <a:ext cx="934818" cy="412453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Analyze the solution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FA1DC6D-FB78-4E99-B64C-C5A13E50578F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 flipV="1">
            <a:off x="4691995" y="559875"/>
            <a:ext cx="130207" cy="1733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A4DEA81-34EA-409E-BA1C-1AFAB54B4354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 flipV="1">
            <a:off x="5854467" y="551939"/>
            <a:ext cx="130208" cy="793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6089D1F-40C4-4823-852A-CBD427DDEB9A}"/>
              </a:ext>
            </a:extLst>
          </p:cNvPr>
          <p:cNvCxnSpPr>
            <a:cxnSpLocks/>
            <a:stCxn id="12" idx="3"/>
            <a:endCxn id="9" idx="1"/>
          </p:cNvCxnSpPr>
          <p:nvPr/>
        </p:nvCxnSpPr>
        <p:spPr>
          <a:xfrm>
            <a:off x="6870469" y="551939"/>
            <a:ext cx="103082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8EDE91B-9AFF-45A5-AADB-EFC482B0D3C9}"/>
              </a:ext>
            </a:extLst>
          </p:cNvPr>
          <p:cNvCxnSpPr>
            <a:cxnSpLocks/>
            <a:stCxn id="9" idx="3"/>
            <a:endCxn id="13" idx="1"/>
          </p:cNvCxnSpPr>
          <p:nvPr/>
        </p:nvCxnSpPr>
        <p:spPr>
          <a:xfrm>
            <a:off x="7908370" y="551939"/>
            <a:ext cx="10989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94886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6"/>
          <p:cNvSpPr txBox="1">
            <a:spLocks noGrp="1"/>
          </p:cNvSpPr>
          <p:nvPr>
            <p:ph type="title"/>
          </p:nvPr>
        </p:nvSpPr>
        <p:spPr>
          <a:xfrm>
            <a:off x="226775" y="129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rgbClr val="003B5C"/>
                </a:solidFill>
                <a:latin typeface="Roboto"/>
                <a:ea typeface="Roboto"/>
                <a:cs typeface="Roboto"/>
                <a:sym typeface="Roboto"/>
              </a:rPr>
              <a:t>Constraint definition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8" name="Google Shape;138;p26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Google Shape;139;p26"/>
              <p:cNvSpPr txBox="1"/>
              <p:nvPr/>
            </p:nvSpPr>
            <p:spPr>
              <a:xfrm>
                <a:off x="347663" y="945662"/>
                <a:ext cx="8331071" cy="322775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b="0" i="1" smtClean="0">
                              <a:solidFill>
                                <a:srgbClr val="666666"/>
                              </a:solidFill>
                              <a:latin typeface="Cambria Math" panose="02040503050406030204" pitchFamily="18" charset="0"/>
                              <a:ea typeface="Roboto"/>
                              <a:cs typeface="Roboto"/>
                              <a:sym typeface="Roboto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rgbClr val="666666"/>
                              </a:solidFill>
                              <a:latin typeface="Cambria Math" panose="02040503050406030204" pitchFamily="18" charset="0"/>
                              <a:ea typeface="Roboto"/>
                              <a:cs typeface="Roboto"/>
                              <a:sym typeface="Roboto"/>
                            </a:rPr>
                            <m:t>𝑥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rgbClr val="666666"/>
                              </a:solidFill>
                              <a:latin typeface="Cambria Math" panose="02040503050406030204" pitchFamily="18" charset="0"/>
                              <a:ea typeface="Roboto"/>
                              <a:cs typeface="Roboto"/>
                              <a:sym typeface="Roboto"/>
                            </a:rPr>
                            <m:t>𝑖𝑖𝑡</m:t>
                          </m:r>
                        </m:sub>
                      </m:sSub>
                      <m:r>
                        <a:rPr lang="es-ES" b="0" i="1" smtClean="0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  <a:ea typeface="Roboto"/>
                          <a:cs typeface="Roboto"/>
                          <a:sym typeface="Roboto"/>
                        </a:rPr>
                        <m:t>=0   </m:t>
                      </m:r>
                      <m:r>
                        <a:rPr lang="es-ES" i="1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/>
                          <a:sym typeface="Roboto"/>
                        </a:rPr>
                        <m:t>∀ </m:t>
                      </m:r>
                      <m:r>
                        <a:rPr lang="es-ES" i="1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/>
                          <a:sym typeface="Roboto"/>
                        </a:rPr>
                        <m:t>𝑖</m:t>
                      </m:r>
                      <m:r>
                        <a:rPr lang="es-ES" i="1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/>
                          <a:sym typeface="Roboto"/>
                        </a:rPr>
                        <m:t>∈</m:t>
                      </m:r>
                      <m:r>
                        <a:rPr lang="es-ES" i="1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/>
                          <a:sym typeface="Roboto"/>
                        </a:rPr>
                        <m:t>𝑁</m:t>
                      </m:r>
                      <m:r>
                        <a:rPr lang="es-ES" i="1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/>
                          <a:sym typeface="Roboto"/>
                        </a:rPr>
                        <m:t>,∀ </m:t>
                      </m:r>
                      <m:r>
                        <a:rPr lang="es-ES" b="0" i="1" smtClean="0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/>
                          <a:sym typeface="Roboto"/>
                        </a:rPr>
                        <m:t>𝑡</m:t>
                      </m:r>
                      <m:r>
                        <a:rPr lang="es-ES" i="1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/>
                          <a:sym typeface="Roboto"/>
                        </a:rPr>
                        <m:t>∈</m:t>
                      </m:r>
                      <m:r>
                        <a:rPr lang="es-ES" b="0" i="1" smtClean="0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/>
                          <a:sym typeface="Roboto"/>
                        </a:rPr>
                        <m:t>𝑇</m:t>
                      </m:r>
                      <m:r>
                        <a:rPr lang="es-ES" b="0" i="1" smtClean="0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/>
                          <a:sym typeface="Roboto"/>
                        </a:rPr>
                        <m:t>   (1)</m:t>
                      </m:r>
                    </m:oMath>
                  </m:oMathPara>
                </a14:m>
                <a:endParaRPr lang="es-ES" b="0" i="1" dirty="0">
                  <a:solidFill>
                    <a:srgbClr val="666666"/>
                  </a:solidFill>
                  <a:latin typeface="Cambria Math" panose="02040503050406030204" pitchFamily="18" charset="0"/>
                  <a:ea typeface="Roboto"/>
                  <a:cs typeface="Roboto"/>
                  <a:sym typeface="Roboto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s-ES" b="0" i="1" smtClean="0">
                              <a:solidFill>
                                <a:srgbClr val="666666"/>
                              </a:solidFill>
                              <a:latin typeface="Cambria Math" panose="02040503050406030204" pitchFamily="18" charset="0"/>
                              <a:ea typeface="Roboto"/>
                              <a:sym typeface="Roboto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s-ES" b="0" i="1" smtClean="0">
                              <a:solidFill>
                                <a:srgbClr val="666666"/>
                              </a:solidFill>
                              <a:latin typeface="Cambria Math" panose="02040503050406030204" pitchFamily="18" charset="0"/>
                              <a:ea typeface="Roboto"/>
                              <a:sym typeface="Roboto"/>
                            </a:rPr>
                            <m:t>𝑗</m:t>
                          </m:r>
                          <m:r>
                            <a:rPr lang="es-ES" b="0" i="1" smtClean="0">
                              <a:solidFill>
                                <a:srgbClr val="666666"/>
                              </a:solidFill>
                              <a:latin typeface="Cambria Math" panose="02040503050406030204" pitchFamily="18" charset="0"/>
                              <a:ea typeface="Roboto"/>
                              <a:sym typeface="Roboto"/>
                            </a:rPr>
                            <m:t>, </m:t>
                          </m:r>
                          <m:r>
                            <a:rPr lang="es-ES" b="0" i="1" smtClean="0">
                              <a:solidFill>
                                <a:srgbClr val="666666"/>
                              </a:solidFill>
                              <a:latin typeface="Cambria Math" panose="02040503050406030204" pitchFamily="18" charset="0"/>
                              <a:ea typeface="Roboto"/>
                              <a:sym typeface="Roboto"/>
                            </a:rPr>
                            <m:t>𝑗</m:t>
                          </m:r>
                          <m:r>
                            <a:rPr lang="es-ES" b="0" i="1" smtClean="0">
                              <a:solidFill>
                                <a:srgbClr val="6666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Roboto"/>
                            </a:rPr>
                            <m:t>≠</m:t>
                          </m:r>
                          <m:r>
                            <a:rPr lang="es-ES" b="0" i="1" smtClean="0">
                              <a:solidFill>
                                <a:srgbClr val="6666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Roboto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s-ES" b="0" i="1" smtClean="0">
                                  <a:solidFill>
                                    <a:srgbClr val="666666"/>
                                  </a:solidFill>
                                  <a:latin typeface="Cambria Math" panose="02040503050406030204" pitchFamily="18" charset="0"/>
                                  <a:ea typeface="Roboto"/>
                                  <a:sym typeface="Roboto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solidFill>
                                    <a:srgbClr val="666666"/>
                                  </a:solidFill>
                                  <a:latin typeface="Cambria Math" panose="02040503050406030204" pitchFamily="18" charset="0"/>
                                  <a:ea typeface="Roboto"/>
                                  <a:sym typeface="Roboto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ES" b="0" i="1" smtClean="0">
                                  <a:solidFill>
                                    <a:srgbClr val="666666"/>
                                  </a:solidFill>
                                  <a:latin typeface="Cambria Math" panose="02040503050406030204" pitchFamily="18" charset="0"/>
                                  <a:ea typeface="Roboto"/>
                                  <a:sym typeface="Roboto"/>
                                </a:rPr>
                                <m:t>𝑖𝑗𝑡</m:t>
                              </m:r>
                            </m:sub>
                          </m:sSub>
                        </m:e>
                      </m:nary>
                      <m:r>
                        <a:rPr lang="es-ES" b="0" i="1" smtClean="0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  <a:ea typeface="Roboto"/>
                          <a:sym typeface="Roboto"/>
                        </a:rPr>
                        <m:t>+</m:t>
                      </m:r>
                      <m:nary>
                        <m:naryPr>
                          <m:chr m:val="∑"/>
                          <m:supHide m:val="on"/>
                          <m:ctrlPr>
                            <a:rPr lang="es-ES" i="1">
                              <a:solidFill>
                                <a:srgbClr val="666666"/>
                              </a:solidFill>
                              <a:latin typeface="Cambria Math" panose="02040503050406030204" pitchFamily="18" charset="0"/>
                              <a:ea typeface="Roboto"/>
                              <a:sym typeface="Roboto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s-ES" i="1">
                              <a:solidFill>
                                <a:srgbClr val="666666"/>
                              </a:solidFill>
                              <a:latin typeface="Cambria Math" panose="02040503050406030204" pitchFamily="18" charset="0"/>
                              <a:ea typeface="Roboto"/>
                              <a:sym typeface="Roboto"/>
                            </a:rPr>
                            <m:t>𝑗</m:t>
                          </m:r>
                          <m:r>
                            <a:rPr lang="es-ES" i="1">
                              <a:solidFill>
                                <a:srgbClr val="666666"/>
                              </a:solidFill>
                              <a:latin typeface="Cambria Math" panose="02040503050406030204" pitchFamily="18" charset="0"/>
                              <a:ea typeface="Roboto"/>
                              <a:sym typeface="Roboto"/>
                            </a:rPr>
                            <m:t>, </m:t>
                          </m:r>
                          <m:r>
                            <a:rPr lang="es-ES" i="1">
                              <a:solidFill>
                                <a:srgbClr val="666666"/>
                              </a:solidFill>
                              <a:latin typeface="Cambria Math" panose="02040503050406030204" pitchFamily="18" charset="0"/>
                              <a:ea typeface="Roboto"/>
                              <a:sym typeface="Roboto"/>
                            </a:rPr>
                            <m:t>𝑗</m:t>
                          </m:r>
                          <m:r>
                            <a:rPr lang="es-ES" i="1">
                              <a:solidFill>
                                <a:srgbClr val="6666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Roboto"/>
                            </a:rPr>
                            <m:t>≠</m:t>
                          </m:r>
                          <m:r>
                            <a:rPr lang="es-ES" i="1">
                              <a:solidFill>
                                <a:srgbClr val="6666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Roboto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s-ES" i="1">
                                  <a:solidFill>
                                    <a:srgbClr val="666666"/>
                                  </a:solidFill>
                                  <a:latin typeface="Cambria Math" panose="02040503050406030204" pitchFamily="18" charset="0"/>
                                  <a:ea typeface="Roboto"/>
                                  <a:sym typeface="Roboto"/>
                                </a:rPr>
                              </m:ctrlPr>
                            </m:sSubPr>
                            <m:e>
                              <m:r>
                                <a:rPr lang="es-ES" i="1">
                                  <a:solidFill>
                                    <a:srgbClr val="666666"/>
                                  </a:solidFill>
                                  <a:latin typeface="Cambria Math" panose="02040503050406030204" pitchFamily="18" charset="0"/>
                                  <a:ea typeface="Roboto"/>
                                  <a:sym typeface="Roboto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ES" b="0" i="1" smtClean="0">
                                  <a:solidFill>
                                    <a:srgbClr val="666666"/>
                                  </a:solidFill>
                                  <a:latin typeface="Cambria Math" panose="02040503050406030204" pitchFamily="18" charset="0"/>
                                  <a:ea typeface="Roboto"/>
                                  <a:sym typeface="Roboto"/>
                                </a:rPr>
                                <m:t>𝑗𝑖</m:t>
                              </m:r>
                              <m:r>
                                <a:rPr lang="es-ES" i="1">
                                  <a:solidFill>
                                    <a:srgbClr val="666666"/>
                                  </a:solidFill>
                                  <a:latin typeface="Cambria Math" panose="02040503050406030204" pitchFamily="18" charset="0"/>
                                  <a:ea typeface="Roboto"/>
                                  <a:sym typeface="Roboto"/>
                                </a:rPr>
                                <m:t>𝑡</m:t>
                              </m:r>
                            </m:sub>
                          </m:sSub>
                        </m:e>
                      </m:nary>
                      <m:r>
                        <a:rPr lang="es-ES" b="0" i="1" smtClean="0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  <a:ea typeface="Roboto"/>
                          <a:sym typeface="Roboto"/>
                        </a:rPr>
                        <m:t>=1    </m:t>
                      </m:r>
                      <m:r>
                        <a:rPr lang="es-ES" i="1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/>
                          <a:sym typeface="Roboto"/>
                        </a:rPr>
                        <m:t>∀ </m:t>
                      </m:r>
                      <m:r>
                        <a:rPr lang="es-ES" i="1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/>
                          <a:sym typeface="Roboto"/>
                        </a:rPr>
                        <m:t>𝑖</m:t>
                      </m:r>
                      <m:r>
                        <a:rPr lang="es-ES" i="1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/>
                          <a:sym typeface="Roboto"/>
                        </a:rPr>
                        <m:t>∈</m:t>
                      </m:r>
                      <m:r>
                        <a:rPr lang="es-ES" i="1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/>
                          <a:sym typeface="Roboto"/>
                        </a:rPr>
                        <m:t>𝑁</m:t>
                      </m:r>
                      <m:r>
                        <a:rPr lang="es-ES" i="1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/>
                          <a:sym typeface="Roboto"/>
                        </a:rPr>
                        <m:t>,∀ </m:t>
                      </m:r>
                      <m:r>
                        <a:rPr lang="es-ES" i="1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/>
                          <a:sym typeface="Roboto"/>
                        </a:rPr>
                        <m:t>𝑡</m:t>
                      </m:r>
                      <m:r>
                        <a:rPr lang="es-ES" i="1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/>
                          <a:sym typeface="Roboto"/>
                        </a:rPr>
                        <m:t>∈</m:t>
                      </m:r>
                      <m:r>
                        <a:rPr lang="es-ES" i="1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/>
                          <a:sym typeface="Roboto"/>
                        </a:rPr>
                        <m:t>𝑇</m:t>
                      </m:r>
                      <m:r>
                        <a:rPr lang="es-ES" b="0" i="1" smtClean="0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/>
                          <a:sym typeface="Roboto"/>
                        </a:rPr>
                        <m:t>   </m:t>
                      </m:r>
                      <m:d>
                        <m:dPr>
                          <m:ctrlPr>
                            <a:rPr lang="es-ES" b="0" i="1" smtClean="0">
                              <a:solidFill>
                                <a:srgbClr val="6666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/>
                              <a:sym typeface="Roboto"/>
                            </a:rPr>
                          </m:ctrlPr>
                        </m:dPr>
                        <m:e>
                          <m:r>
                            <a:rPr lang="es-ES" b="0" i="1" smtClean="0">
                              <a:solidFill>
                                <a:srgbClr val="6666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/>
                              <a:sym typeface="Roboto"/>
                            </a:rPr>
                            <m:t>2</m:t>
                          </m:r>
                        </m:e>
                      </m:d>
                    </m:oMath>
                  </m:oMathPara>
                </a14:m>
                <a:endParaRPr lang="es-ES" b="0" i="1" dirty="0">
                  <a:solidFill>
                    <a:srgbClr val="666666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Roboto"/>
                  <a:sym typeface="Roboto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s-ES" b="0" i="1" smtClean="0">
                              <a:solidFill>
                                <a:srgbClr val="6666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Roboto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s-ES" b="0" i="1" smtClean="0">
                              <a:solidFill>
                                <a:srgbClr val="6666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Roboto"/>
                            </a:rPr>
                            <m:t>𝑡</m:t>
                          </m:r>
                          <m:r>
                            <a:rPr lang="es-ES" b="0" i="1" smtClean="0">
                              <a:solidFill>
                                <a:srgbClr val="6666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Roboto"/>
                            </a:rPr>
                            <m:t>, </m:t>
                          </m:r>
                          <m:r>
                            <a:rPr lang="es-ES" b="0" i="1" smtClean="0">
                              <a:solidFill>
                                <a:srgbClr val="6666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Roboto"/>
                            </a:rPr>
                            <m:t>𝑡</m:t>
                          </m:r>
                          <m:r>
                            <a:rPr lang="es-ES" b="0" i="1" smtClean="0">
                              <a:solidFill>
                                <a:srgbClr val="6666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Roboto"/>
                            </a:rPr>
                            <m:t>≤</m:t>
                          </m:r>
                          <m:r>
                            <a:rPr lang="es-ES" b="0" i="1" smtClean="0">
                              <a:solidFill>
                                <a:srgbClr val="6666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Roboto"/>
                            </a:rPr>
                            <m:t>𝑟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s-ES" b="0" i="1" smtClean="0">
                                  <a:solidFill>
                                    <a:srgbClr val="66666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Roboto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solidFill>
                                    <a:srgbClr val="66666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Roboto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ES" b="0" i="1" smtClean="0">
                                  <a:solidFill>
                                    <a:srgbClr val="66666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Roboto"/>
                                </a:rPr>
                                <m:t>𝑖𝑗𝑡</m:t>
                              </m:r>
                            </m:sub>
                          </m:sSub>
                        </m:e>
                      </m:nary>
                      <m:r>
                        <a:rPr lang="es-ES" b="0" i="1" smtClean="0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Roboto"/>
                        </a:rPr>
                        <m:t>+</m:t>
                      </m:r>
                      <m:nary>
                        <m:naryPr>
                          <m:chr m:val="∑"/>
                          <m:supHide m:val="on"/>
                          <m:ctrlPr>
                            <a:rPr lang="es-ES" i="1">
                              <a:solidFill>
                                <a:srgbClr val="6666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Roboto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s-ES" i="1">
                              <a:solidFill>
                                <a:srgbClr val="6666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Roboto"/>
                            </a:rPr>
                            <m:t>𝑡</m:t>
                          </m:r>
                          <m:r>
                            <a:rPr lang="es-ES" i="1">
                              <a:solidFill>
                                <a:srgbClr val="6666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Roboto"/>
                            </a:rPr>
                            <m:t>, </m:t>
                          </m:r>
                          <m:r>
                            <a:rPr lang="es-ES" i="1">
                              <a:solidFill>
                                <a:srgbClr val="6666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Roboto"/>
                            </a:rPr>
                            <m:t>𝑡</m:t>
                          </m:r>
                          <m:r>
                            <a:rPr lang="es-ES" i="1">
                              <a:solidFill>
                                <a:srgbClr val="6666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Roboto"/>
                            </a:rPr>
                            <m:t>≤</m:t>
                          </m:r>
                          <m:r>
                            <a:rPr lang="es-ES" i="1">
                              <a:solidFill>
                                <a:srgbClr val="6666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Roboto"/>
                            </a:rPr>
                            <m:t>𝑟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s-ES" i="1">
                                  <a:solidFill>
                                    <a:srgbClr val="66666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Roboto"/>
                                </a:rPr>
                              </m:ctrlPr>
                            </m:sSubPr>
                            <m:e>
                              <m:r>
                                <a:rPr lang="es-ES" i="1">
                                  <a:solidFill>
                                    <a:srgbClr val="66666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Roboto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ES" i="1">
                                  <a:solidFill>
                                    <a:srgbClr val="66666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Roboto"/>
                                </a:rPr>
                                <m:t>𝑗</m:t>
                              </m:r>
                              <m:r>
                                <a:rPr lang="es-ES" b="0" i="1" smtClean="0">
                                  <a:solidFill>
                                    <a:srgbClr val="66666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Roboto"/>
                                </a:rPr>
                                <m:t>𝑖</m:t>
                              </m:r>
                              <m:r>
                                <a:rPr lang="es-ES" i="1">
                                  <a:solidFill>
                                    <a:srgbClr val="66666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Roboto"/>
                                </a:rPr>
                                <m:t>𝑡</m:t>
                              </m:r>
                            </m:sub>
                          </m:sSub>
                        </m:e>
                      </m:nary>
                      <m:r>
                        <a:rPr lang="es-ES" b="0" i="1" smtClean="0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Roboto"/>
                        </a:rPr>
                        <m:t>=1    </m:t>
                      </m:r>
                      <m:r>
                        <a:rPr lang="es-ES" i="1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/>
                          <a:sym typeface="Roboto"/>
                        </a:rPr>
                        <m:t>∀ </m:t>
                      </m:r>
                      <m:r>
                        <a:rPr lang="es-ES" i="1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/>
                          <a:sym typeface="Roboto"/>
                        </a:rPr>
                        <m:t>𝑖</m:t>
                      </m:r>
                      <m:r>
                        <a:rPr lang="es-ES" b="0" i="1" smtClean="0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/>
                          <a:sym typeface="Roboto"/>
                        </a:rPr>
                        <m:t>,</m:t>
                      </m:r>
                      <m:r>
                        <a:rPr lang="es-ES" b="0" i="1" smtClean="0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/>
                          <a:sym typeface="Roboto"/>
                        </a:rPr>
                        <m:t>𝑗</m:t>
                      </m:r>
                      <m:r>
                        <a:rPr lang="es-ES" i="1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/>
                          <a:sym typeface="Roboto"/>
                        </a:rPr>
                        <m:t>∈</m:t>
                      </m:r>
                      <m:r>
                        <a:rPr lang="es-ES" i="1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/>
                          <a:sym typeface="Roboto"/>
                        </a:rPr>
                        <m:t>𝑁</m:t>
                      </m:r>
                      <m:r>
                        <a:rPr lang="es-ES" b="0" i="1" smtClean="0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/>
                          <a:sym typeface="Roboto"/>
                        </a:rPr>
                        <m:t>, </m:t>
                      </m:r>
                      <m:r>
                        <a:rPr lang="es-ES" b="0" i="1" smtClean="0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/>
                          <a:sym typeface="Roboto"/>
                        </a:rPr>
                        <m:t>𝑖</m:t>
                      </m:r>
                      <m:r>
                        <a:rPr lang="es-ES" b="0" i="1" smtClean="0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/>
                          <a:sym typeface="Roboto"/>
                        </a:rPr>
                        <m:t>≠</m:t>
                      </m:r>
                      <m:r>
                        <a:rPr lang="es-ES" b="0" i="1" smtClean="0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/>
                          <a:sym typeface="Roboto"/>
                        </a:rPr>
                        <m:t>𝑗</m:t>
                      </m:r>
                      <m:r>
                        <a:rPr lang="es-ES" b="0" i="1" smtClean="0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/>
                          <a:sym typeface="Roboto"/>
                        </a:rPr>
                        <m:t>    (3)</m:t>
                      </m:r>
                    </m:oMath>
                  </m:oMathPara>
                </a14:m>
                <a:endParaRPr lang="es-ES" b="0" i="1" dirty="0">
                  <a:solidFill>
                    <a:srgbClr val="666666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Roboto"/>
                  <a:sym typeface="Roboto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s-ES" i="1">
                              <a:solidFill>
                                <a:srgbClr val="6666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Roboto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s-ES" i="1">
                              <a:solidFill>
                                <a:srgbClr val="6666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Roboto"/>
                            </a:rPr>
                            <m:t>𝑡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s-ES" i="1">
                                  <a:solidFill>
                                    <a:srgbClr val="66666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Roboto"/>
                                </a:rPr>
                              </m:ctrlPr>
                            </m:sSubPr>
                            <m:e>
                              <m:r>
                                <a:rPr lang="es-ES" i="1">
                                  <a:solidFill>
                                    <a:srgbClr val="66666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Roboto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ES" i="1">
                                  <a:solidFill>
                                    <a:srgbClr val="66666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Roboto"/>
                                </a:rPr>
                                <m:t>𝑖𝑗𝑡</m:t>
                              </m:r>
                            </m:sub>
                          </m:sSub>
                        </m:e>
                      </m:nary>
                      <m:r>
                        <a:rPr lang="es-ES" i="1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Roboto"/>
                        </a:rPr>
                        <m:t>+</m:t>
                      </m:r>
                      <m:nary>
                        <m:naryPr>
                          <m:chr m:val="∑"/>
                          <m:supHide m:val="on"/>
                          <m:ctrlPr>
                            <a:rPr lang="es-ES" i="1">
                              <a:solidFill>
                                <a:srgbClr val="6666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Roboto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s-ES" i="1">
                              <a:solidFill>
                                <a:srgbClr val="6666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Roboto"/>
                            </a:rPr>
                            <m:t>𝑡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s-ES" i="1">
                                  <a:solidFill>
                                    <a:srgbClr val="66666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Roboto"/>
                                </a:rPr>
                              </m:ctrlPr>
                            </m:sSubPr>
                            <m:e>
                              <m:r>
                                <a:rPr lang="es-ES" i="1">
                                  <a:solidFill>
                                    <a:srgbClr val="66666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Roboto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ES" i="1">
                                  <a:solidFill>
                                    <a:srgbClr val="66666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Roboto"/>
                                </a:rPr>
                                <m:t>𝑗𝑖𝑡</m:t>
                              </m:r>
                            </m:sub>
                          </m:sSub>
                        </m:e>
                      </m:nary>
                      <m:r>
                        <a:rPr lang="es-ES" i="1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Roboto"/>
                        </a:rPr>
                        <m:t>=</m:t>
                      </m:r>
                      <m:r>
                        <a:rPr lang="es-ES" b="0" i="1" smtClean="0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Roboto"/>
                        </a:rPr>
                        <m:t>2</m:t>
                      </m:r>
                      <m:r>
                        <a:rPr lang="es-ES" i="1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Roboto"/>
                        </a:rPr>
                        <m:t>    ∀ </m:t>
                      </m:r>
                      <m:r>
                        <a:rPr lang="es-ES" i="1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/>
                          <a:sym typeface="Roboto"/>
                        </a:rPr>
                        <m:t>𝑖</m:t>
                      </m:r>
                      <m:r>
                        <a:rPr lang="es-ES" i="1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/>
                          <a:sym typeface="Roboto"/>
                        </a:rPr>
                        <m:t>,</m:t>
                      </m:r>
                      <m:r>
                        <a:rPr lang="es-ES" i="1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/>
                          <a:sym typeface="Roboto"/>
                        </a:rPr>
                        <m:t>𝑗</m:t>
                      </m:r>
                      <m:r>
                        <a:rPr lang="es-ES" i="1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/>
                          <a:sym typeface="Roboto"/>
                        </a:rPr>
                        <m:t>∈</m:t>
                      </m:r>
                      <m:r>
                        <a:rPr lang="es-ES" i="1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/>
                          <a:sym typeface="Roboto"/>
                        </a:rPr>
                        <m:t>𝑁</m:t>
                      </m:r>
                      <m:r>
                        <a:rPr lang="es-ES" i="1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/>
                          <a:sym typeface="Roboto"/>
                        </a:rPr>
                        <m:t>, </m:t>
                      </m:r>
                      <m:r>
                        <a:rPr lang="es-ES" i="1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/>
                          <a:sym typeface="Roboto"/>
                        </a:rPr>
                        <m:t>𝑖</m:t>
                      </m:r>
                      <m:r>
                        <a:rPr lang="es-ES" i="1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/>
                          <a:sym typeface="Roboto"/>
                        </a:rPr>
                        <m:t>≠</m:t>
                      </m:r>
                      <m:r>
                        <a:rPr lang="es-ES" i="1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/>
                          <a:sym typeface="Roboto"/>
                        </a:rPr>
                        <m:t>𝑗</m:t>
                      </m:r>
                      <m:r>
                        <a:rPr lang="es-ES" i="1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/>
                          <a:sym typeface="Roboto"/>
                        </a:rPr>
                        <m:t>    (4)</m:t>
                      </m:r>
                    </m:oMath>
                  </m:oMathPara>
                </a14:m>
                <a:endParaRPr lang="es-ES" i="1" dirty="0">
                  <a:solidFill>
                    <a:srgbClr val="666666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Roboto"/>
                  <a:sym typeface="Roboto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s-ES" i="1">
                              <a:solidFill>
                                <a:srgbClr val="6666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Roboto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s-ES" i="1">
                              <a:solidFill>
                                <a:srgbClr val="6666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Roboto"/>
                            </a:rPr>
                            <m:t>𝑡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s-ES" i="1">
                                  <a:solidFill>
                                    <a:srgbClr val="66666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Roboto"/>
                                </a:rPr>
                              </m:ctrlPr>
                            </m:sSubPr>
                            <m:e>
                              <m:r>
                                <a:rPr lang="es-ES" i="1">
                                  <a:solidFill>
                                    <a:srgbClr val="66666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Roboto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ES" i="1">
                                  <a:solidFill>
                                    <a:srgbClr val="66666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Roboto"/>
                                </a:rPr>
                                <m:t>𝑖𝑗𝑡</m:t>
                              </m:r>
                            </m:sub>
                          </m:sSub>
                        </m:e>
                      </m:nary>
                      <m:r>
                        <a:rPr lang="es-ES" i="1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Roboto"/>
                        </a:rPr>
                        <m:t>=</m:t>
                      </m:r>
                      <m:r>
                        <a:rPr lang="es-ES" b="0" i="1" smtClean="0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Roboto"/>
                        </a:rPr>
                        <m:t>1</m:t>
                      </m:r>
                      <m:r>
                        <a:rPr lang="es-ES" i="1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Roboto"/>
                        </a:rPr>
                        <m:t>    ∀ </m:t>
                      </m:r>
                      <m:r>
                        <a:rPr lang="es-ES" i="1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/>
                          <a:sym typeface="Roboto"/>
                        </a:rPr>
                        <m:t>𝑖</m:t>
                      </m:r>
                      <m:r>
                        <a:rPr lang="es-ES" i="1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/>
                          <a:sym typeface="Roboto"/>
                        </a:rPr>
                        <m:t>,</m:t>
                      </m:r>
                      <m:r>
                        <a:rPr lang="es-ES" i="1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/>
                          <a:sym typeface="Roboto"/>
                        </a:rPr>
                        <m:t>𝑗</m:t>
                      </m:r>
                      <m:r>
                        <a:rPr lang="es-ES" i="1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/>
                          <a:sym typeface="Roboto"/>
                        </a:rPr>
                        <m:t>∈</m:t>
                      </m:r>
                      <m:r>
                        <a:rPr lang="es-ES" i="1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/>
                          <a:sym typeface="Roboto"/>
                        </a:rPr>
                        <m:t>𝑁</m:t>
                      </m:r>
                      <m:r>
                        <a:rPr lang="es-ES" i="1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/>
                          <a:sym typeface="Roboto"/>
                        </a:rPr>
                        <m:t>, </m:t>
                      </m:r>
                      <m:r>
                        <a:rPr lang="es-ES" i="1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/>
                          <a:sym typeface="Roboto"/>
                        </a:rPr>
                        <m:t>𝑖</m:t>
                      </m:r>
                      <m:r>
                        <a:rPr lang="es-ES" i="1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/>
                          <a:sym typeface="Roboto"/>
                        </a:rPr>
                        <m:t>≠</m:t>
                      </m:r>
                      <m:r>
                        <a:rPr lang="es-ES" i="1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/>
                          <a:sym typeface="Roboto"/>
                        </a:rPr>
                        <m:t>𝑗</m:t>
                      </m:r>
                      <m:r>
                        <a:rPr lang="es-ES" i="1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Roboto"/>
                          <a:sym typeface="Roboto"/>
                        </a:rPr>
                        <m:t>    (5)</m:t>
                      </m:r>
                    </m:oMath>
                  </m:oMathPara>
                </a14:m>
                <a:endParaRPr lang="es-ES" i="1" dirty="0">
                  <a:solidFill>
                    <a:srgbClr val="666666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Roboto"/>
                  <a:sym typeface="Roboto"/>
                </a:endParaRPr>
              </a:p>
              <a:p>
                <a:endParaRPr lang="es-ES" i="1" dirty="0">
                  <a:solidFill>
                    <a:srgbClr val="666666"/>
                  </a:solidFill>
                  <a:latin typeface="Cambria Math" panose="02040503050406030204" pitchFamily="18" charset="0"/>
                  <a:ea typeface="Roboto"/>
                  <a:cs typeface="Roboto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666666"/>
                              </a:solidFill>
                              <a:latin typeface="Cambria Math" panose="02040503050406030204" pitchFamily="18" charset="0"/>
                              <a:ea typeface="Roboto"/>
                              <a:cs typeface="Roboto"/>
                            </a:rPr>
                          </m:ctrlPr>
                        </m:sSubPr>
                        <m:e>
                          <m:r>
                            <a:rPr lang="es-ES" i="1">
                              <a:solidFill>
                                <a:srgbClr val="666666"/>
                              </a:solidFill>
                              <a:latin typeface="Cambria Math" panose="02040503050406030204" pitchFamily="18" charset="0"/>
                              <a:ea typeface="Roboto"/>
                              <a:cs typeface="Roboto"/>
                            </a:rPr>
                            <m:t> </m:t>
                          </m:r>
                          <m:r>
                            <a:rPr lang="es-ES" i="1">
                              <a:solidFill>
                                <a:srgbClr val="666666"/>
                              </a:solidFill>
                              <a:latin typeface="Cambria Math" panose="02040503050406030204" pitchFamily="18" charset="0"/>
                              <a:ea typeface="Roboto"/>
                              <a:cs typeface="Roboto"/>
                            </a:rPr>
                            <m:t>𝑦</m:t>
                          </m:r>
                        </m:e>
                        <m:sub>
                          <m:r>
                            <a:rPr lang="es-ES" i="1">
                              <a:solidFill>
                                <a:srgbClr val="666666"/>
                              </a:solidFill>
                              <a:latin typeface="Cambria Math" panose="02040503050406030204" pitchFamily="18" charset="0"/>
                              <a:ea typeface="Roboto"/>
                              <a:cs typeface="Roboto"/>
                            </a:rPr>
                            <m:t>𝑖𝑗𝑘𝑡</m:t>
                          </m:r>
                        </m:sub>
                      </m:sSub>
                      <m:r>
                        <a:rPr lang="es-ES" i="1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  <a:ea typeface="Roboto"/>
                          <a:cs typeface="Roboto"/>
                        </a:rPr>
                        <m:t> ≥ 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666666"/>
                              </a:solidFill>
                              <a:latin typeface="Cambria Math" panose="02040503050406030204" pitchFamily="18" charset="0"/>
                              <a:ea typeface="Roboto"/>
                              <a:cs typeface="Roboto"/>
                            </a:rPr>
                          </m:ctrlPr>
                        </m:sSubPr>
                        <m:e>
                          <m:r>
                            <a:rPr lang="es-ES" i="1">
                              <a:solidFill>
                                <a:srgbClr val="666666"/>
                              </a:solidFill>
                              <a:latin typeface="Cambria Math" panose="02040503050406030204" pitchFamily="18" charset="0"/>
                              <a:ea typeface="Roboto"/>
                              <a:cs typeface="Roboto"/>
                            </a:rPr>
                            <m:t>𝑥</m:t>
                          </m:r>
                        </m:e>
                        <m:sub>
                          <m:r>
                            <a:rPr lang="es-ES" i="1">
                              <a:solidFill>
                                <a:srgbClr val="666666"/>
                              </a:solidFill>
                              <a:latin typeface="Cambria Math" panose="02040503050406030204" pitchFamily="18" charset="0"/>
                              <a:ea typeface="Roboto"/>
                              <a:cs typeface="Roboto"/>
                            </a:rPr>
                            <m:t>𝑗𝑖𝑡</m:t>
                          </m:r>
                        </m:sub>
                      </m:sSub>
                      <m:r>
                        <a:rPr lang="es-ES" i="1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  <a:ea typeface="Roboto"/>
                          <a:cs typeface="Roboto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666666"/>
                              </a:solidFill>
                              <a:latin typeface="Cambria Math" panose="02040503050406030204" pitchFamily="18" charset="0"/>
                              <a:ea typeface="Roboto"/>
                              <a:cs typeface="Roboto"/>
                            </a:rPr>
                          </m:ctrlPr>
                        </m:sSubPr>
                        <m:e>
                          <m:r>
                            <a:rPr lang="es-ES" i="1">
                              <a:solidFill>
                                <a:srgbClr val="666666"/>
                              </a:solidFill>
                              <a:latin typeface="Cambria Math" panose="02040503050406030204" pitchFamily="18" charset="0"/>
                              <a:ea typeface="Roboto"/>
                              <a:cs typeface="Roboto"/>
                            </a:rPr>
                            <m:t>𝑥</m:t>
                          </m:r>
                        </m:e>
                        <m:sub>
                          <m:r>
                            <a:rPr lang="es-ES" i="1">
                              <a:solidFill>
                                <a:srgbClr val="666666"/>
                              </a:solidFill>
                              <a:latin typeface="Cambria Math" panose="02040503050406030204" pitchFamily="18" charset="0"/>
                              <a:ea typeface="Roboto"/>
                              <a:cs typeface="Roboto"/>
                            </a:rPr>
                            <m:t>𝑘𝑖𝑡</m:t>
                          </m:r>
                          <m:r>
                            <a:rPr lang="es-ES" i="1">
                              <a:solidFill>
                                <a:srgbClr val="666666"/>
                              </a:solidFill>
                              <a:latin typeface="Cambria Math" panose="02040503050406030204" pitchFamily="18" charset="0"/>
                              <a:ea typeface="Roboto"/>
                              <a:cs typeface="Roboto"/>
                            </a:rPr>
                            <m:t>+1</m:t>
                          </m:r>
                        </m:sub>
                      </m:sSub>
                      <m:r>
                        <a:rPr lang="es-ES" i="1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  <a:ea typeface="Roboto"/>
                          <a:cs typeface="Roboto"/>
                        </a:rPr>
                        <m:t>−1    ∀ </m:t>
                      </m:r>
                      <m:r>
                        <a:rPr lang="es-ES" i="1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  <a:ea typeface="Roboto"/>
                          <a:cs typeface="Roboto"/>
                        </a:rPr>
                        <m:t>𝑖</m:t>
                      </m:r>
                      <m:r>
                        <a:rPr lang="es-ES" i="1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  <a:ea typeface="Roboto"/>
                          <a:cs typeface="Roboto"/>
                        </a:rPr>
                        <m:t>,</m:t>
                      </m:r>
                      <m:r>
                        <a:rPr lang="es-ES" i="1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  <a:ea typeface="Roboto"/>
                          <a:cs typeface="Roboto"/>
                        </a:rPr>
                        <m:t>𝑗</m:t>
                      </m:r>
                      <m:r>
                        <a:rPr lang="es-ES" i="1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  <a:ea typeface="Roboto"/>
                          <a:cs typeface="Roboto"/>
                        </a:rPr>
                        <m:t>,</m:t>
                      </m:r>
                      <m:r>
                        <a:rPr lang="es-ES" i="1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  <a:ea typeface="Roboto"/>
                          <a:cs typeface="Roboto"/>
                        </a:rPr>
                        <m:t>𝑘</m:t>
                      </m:r>
                      <m:r>
                        <a:rPr lang="es-ES" i="1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  <a:ea typeface="Roboto"/>
                          <a:cs typeface="Roboto"/>
                        </a:rPr>
                        <m:t>∈</m:t>
                      </m:r>
                      <m:r>
                        <a:rPr lang="es-ES" i="1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  <a:ea typeface="Roboto"/>
                          <a:cs typeface="Roboto"/>
                        </a:rPr>
                        <m:t>𝑁</m:t>
                      </m:r>
                      <m:r>
                        <a:rPr lang="es-ES" i="1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  <a:ea typeface="Roboto"/>
                          <a:cs typeface="Roboto"/>
                        </a:rPr>
                        <m:t>, ∀ </m:t>
                      </m:r>
                      <m:r>
                        <a:rPr lang="es-ES" i="1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  <a:ea typeface="Roboto"/>
                          <a:cs typeface="Roboto"/>
                        </a:rPr>
                        <m:t>𝑡</m:t>
                      </m:r>
                      <m:r>
                        <a:rPr lang="es-ES" i="1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  <a:ea typeface="Roboto"/>
                          <a:cs typeface="Roboto"/>
                        </a:rPr>
                        <m:t>∈</m:t>
                      </m:r>
                      <m:r>
                        <a:rPr lang="es-ES" i="1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  <a:ea typeface="Roboto"/>
                          <a:cs typeface="Roboto"/>
                        </a:rPr>
                        <m:t>𝑇</m:t>
                      </m:r>
                      <m:r>
                        <a:rPr lang="es-ES" i="1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  <a:ea typeface="Roboto"/>
                          <a:cs typeface="Roboto"/>
                        </a:rPr>
                        <m:t>, </m:t>
                      </m:r>
                      <m:r>
                        <a:rPr lang="es-ES" i="1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  <a:ea typeface="Roboto"/>
                          <a:cs typeface="Roboto"/>
                        </a:rPr>
                        <m:t>𝑡</m:t>
                      </m:r>
                      <m:r>
                        <a:rPr lang="es-ES" i="1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  <a:ea typeface="Roboto"/>
                          <a:cs typeface="Roboto"/>
                        </a:rPr>
                        <m:t>&lt;</m:t>
                      </m:r>
                      <m:r>
                        <a:rPr lang="es-ES" i="1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  <a:ea typeface="Roboto"/>
                          <a:cs typeface="Roboto"/>
                        </a:rPr>
                        <m:t>𝑚</m:t>
                      </m:r>
                      <m:r>
                        <a:rPr lang="es-ES" i="1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  <a:ea typeface="Roboto"/>
                          <a:cs typeface="Roboto"/>
                        </a:rPr>
                        <m:t>   (6)</m:t>
                      </m:r>
                    </m:oMath>
                  </m:oMathPara>
                </a14:m>
                <a:endParaRPr lang="en-US" i="1" dirty="0">
                  <a:solidFill>
                    <a:srgbClr val="666666"/>
                  </a:solidFill>
                  <a:latin typeface="Cambria Math" panose="02040503050406030204" pitchFamily="18" charset="0"/>
                  <a:ea typeface="Roboto"/>
                  <a:cs typeface="Roboto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666666"/>
                              </a:solidFill>
                              <a:latin typeface="Cambria Math" panose="02040503050406030204" pitchFamily="18" charset="0"/>
                              <a:ea typeface="Roboto"/>
                              <a:cs typeface="Roboto"/>
                            </a:rPr>
                          </m:ctrlPr>
                        </m:sSubPr>
                        <m:e>
                          <m:r>
                            <a:rPr lang="es-ES" i="1">
                              <a:solidFill>
                                <a:srgbClr val="666666"/>
                              </a:solidFill>
                              <a:latin typeface="Cambria Math" panose="02040503050406030204" pitchFamily="18" charset="0"/>
                              <a:ea typeface="Roboto"/>
                              <a:cs typeface="Roboto"/>
                            </a:rPr>
                            <m:t>  </m:t>
                          </m:r>
                          <m:r>
                            <a:rPr lang="es-ES" i="1">
                              <a:solidFill>
                                <a:srgbClr val="666666"/>
                              </a:solidFill>
                              <a:latin typeface="Cambria Math" panose="02040503050406030204" pitchFamily="18" charset="0"/>
                              <a:ea typeface="Roboto"/>
                              <a:cs typeface="Roboto"/>
                            </a:rPr>
                            <m:t>𝑦</m:t>
                          </m:r>
                        </m:e>
                        <m:sub>
                          <m:r>
                            <a:rPr lang="es-ES" i="1">
                              <a:solidFill>
                                <a:srgbClr val="666666"/>
                              </a:solidFill>
                              <a:latin typeface="Cambria Math" panose="02040503050406030204" pitchFamily="18" charset="0"/>
                              <a:ea typeface="Roboto"/>
                              <a:cs typeface="Roboto"/>
                            </a:rPr>
                            <m:t>𝑖𝑖𝑘𝑡</m:t>
                          </m:r>
                        </m:sub>
                      </m:sSub>
                      <m:r>
                        <a:rPr lang="es-ES" i="1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  <a:ea typeface="Roboto"/>
                          <a:cs typeface="Roboto"/>
                        </a:rPr>
                        <m:t> ≥ 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666666"/>
                              </a:solidFill>
                              <a:latin typeface="Cambria Math" panose="02040503050406030204" pitchFamily="18" charset="0"/>
                              <a:ea typeface="Roboto"/>
                              <a:cs typeface="Roboto"/>
                            </a:rPr>
                          </m:ctrlPr>
                        </m:sSubPr>
                        <m:e>
                          <m:r>
                            <a:rPr lang="es-ES" i="1">
                              <a:solidFill>
                                <a:srgbClr val="666666"/>
                              </a:solidFill>
                              <a:latin typeface="Cambria Math" panose="02040503050406030204" pitchFamily="18" charset="0"/>
                              <a:ea typeface="Roboto"/>
                              <a:cs typeface="Roboto"/>
                            </a:rPr>
                            <m:t>𝑥</m:t>
                          </m:r>
                        </m:e>
                        <m:sub>
                          <m:r>
                            <a:rPr lang="es-ES" i="1">
                              <a:solidFill>
                                <a:srgbClr val="666666"/>
                              </a:solidFill>
                              <a:latin typeface="Cambria Math" panose="02040503050406030204" pitchFamily="18" charset="0"/>
                              <a:ea typeface="Roboto"/>
                              <a:cs typeface="Roboto"/>
                            </a:rPr>
                            <m:t>𝑖𝑗𝑡</m:t>
                          </m:r>
                        </m:sub>
                      </m:sSub>
                      <m:r>
                        <a:rPr lang="es-ES" i="1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  <a:ea typeface="Roboto"/>
                          <a:cs typeface="Roboto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666666"/>
                              </a:solidFill>
                              <a:latin typeface="Cambria Math" panose="02040503050406030204" pitchFamily="18" charset="0"/>
                              <a:ea typeface="Roboto"/>
                              <a:cs typeface="Roboto"/>
                            </a:rPr>
                          </m:ctrlPr>
                        </m:sSubPr>
                        <m:e>
                          <m:r>
                            <a:rPr lang="es-ES" i="1">
                              <a:solidFill>
                                <a:srgbClr val="666666"/>
                              </a:solidFill>
                              <a:latin typeface="Cambria Math" panose="02040503050406030204" pitchFamily="18" charset="0"/>
                              <a:ea typeface="Roboto"/>
                              <a:cs typeface="Roboto"/>
                            </a:rPr>
                            <m:t>𝑥</m:t>
                          </m:r>
                        </m:e>
                        <m:sub>
                          <m:r>
                            <a:rPr lang="es-ES" i="1">
                              <a:solidFill>
                                <a:srgbClr val="666666"/>
                              </a:solidFill>
                              <a:latin typeface="Cambria Math" panose="02040503050406030204" pitchFamily="18" charset="0"/>
                              <a:ea typeface="Roboto"/>
                              <a:cs typeface="Roboto"/>
                            </a:rPr>
                            <m:t>𝑘𝑖𝑡</m:t>
                          </m:r>
                          <m:r>
                            <a:rPr lang="es-ES" i="1">
                              <a:solidFill>
                                <a:srgbClr val="666666"/>
                              </a:solidFill>
                              <a:latin typeface="Cambria Math" panose="02040503050406030204" pitchFamily="18" charset="0"/>
                              <a:ea typeface="Roboto"/>
                              <a:cs typeface="Roboto"/>
                            </a:rPr>
                            <m:t>+1</m:t>
                          </m:r>
                        </m:sub>
                      </m:sSub>
                      <m:r>
                        <a:rPr lang="es-ES" i="1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  <a:ea typeface="Roboto"/>
                          <a:cs typeface="Roboto"/>
                        </a:rPr>
                        <m:t>−1    ∀ </m:t>
                      </m:r>
                      <m:r>
                        <a:rPr lang="es-ES" i="1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  <a:ea typeface="Roboto"/>
                          <a:cs typeface="Roboto"/>
                        </a:rPr>
                        <m:t>𝑖</m:t>
                      </m:r>
                      <m:r>
                        <a:rPr lang="es-ES" i="1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  <a:ea typeface="Roboto"/>
                          <a:cs typeface="Roboto"/>
                        </a:rPr>
                        <m:t>,</m:t>
                      </m:r>
                      <m:r>
                        <a:rPr lang="es-ES" i="1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  <a:ea typeface="Roboto"/>
                          <a:cs typeface="Roboto"/>
                        </a:rPr>
                        <m:t>𝑗</m:t>
                      </m:r>
                      <m:r>
                        <a:rPr lang="es-ES" i="1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  <a:ea typeface="Roboto"/>
                          <a:cs typeface="Roboto"/>
                        </a:rPr>
                        <m:t>,</m:t>
                      </m:r>
                      <m:r>
                        <a:rPr lang="es-ES" i="1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  <a:ea typeface="Roboto"/>
                          <a:cs typeface="Roboto"/>
                        </a:rPr>
                        <m:t>𝑘</m:t>
                      </m:r>
                      <m:r>
                        <a:rPr lang="es-ES" i="1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  <a:ea typeface="Roboto"/>
                          <a:cs typeface="Roboto"/>
                        </a:rPr>
                        <m:t>∈</m:t>
                      </m:r>
                      <m:r>
                        <a:rPr lang="es-ES" i="1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  <a:ea typeface="Roboto"/>
                          <a:cs typeface="Roboto"/>
                        </a:rPr>
                        <m:t>𝑁</m:t>
                      </m:r>
                      <m:r>
                        <a:rPr lang="es-ES" i="1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  <a:ea typeface="Roboto"/>
                          <a:cs typeface="Roboto"/>
                        </a:rPr>
                        <m:t>, ∀ </m:t>
                      </m:r>
                      <m:r>
                        <a:rPr lang="es-ES" i="1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  <a:ea typeface="Roboto"/>
                          <a:cs typeface="Roboto"/>
                        </a:rPr>
                        <m:t>𝑡</m:t>
                      </m:r>
                      <m:r>
                        <a:rPr lang="es-ES" i="1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  <a:ea typeface="Roboto"/>
                          <a:cs typeface="Roboto"/>
                        </a:rPr>
                        <m:t>∈</m:t>
                      </m:r>
                      <m:r>
                        <a:rPr lang="es-ES" i="1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  <a:ea typeface="Roboto"/>
                          <a:cs typeface="Roboto"/>
                        </a:rPr>
                        <m:t>𝑇</m:t>
                      </m:r>
                      <m:r>
                        <a:rPr lang="es-ES" i="1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  <a:ea typeface="Roboto"/>
                          <a:cs typeface="Roboto"/>
                        </a:rPr>
                        <m:t>, </m:t>
                      </m:r>
                      <m:r>
                        <a:rPr lang="es-ES" i="1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  <a:ea typeface="Roboto"/>
                          <a:cs typeface="Roboto"/>
                        </a:rPr>
                        <m:t>𝑡</m:t>
                      </m:r>
                      <m:r>
                        <a:rPr lang="es-ES" i="1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  <a:ea typeface="Roboto"/>
                          <a:cs typeface="Roboto"/>
                        </a:rPr>
                        <m:t>&lt;</m:t>
                      </m:r>
                      <m:r>
                        <a:rPr lang="es-ES" i="1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  <a:ea typeface="Roboto"/>
                          <a:cs typeface="Roboto"/>
                        </a:rPr>
                        <m:t>𝑚</m:t>
                      </m:r>
                      <m:r>
                        <a:rPr lang="es-ES" i="1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  <a:ea typeface="Roboto"/>
                          <a:cs typeface="Roboto"/>
                        </a:rPr>
                        <m:t>   (7)</m:t>
                      </m:r>
                    </m:oMath>
                  </m:oMathPara>
                </a14:m>
                <a:endParaRPr lang="en-US" i="1" dirty="0">
                  <a:solidFill>
                    <a:srgbClr val="666666"/>
                  </a:solidFill>
                  <a:latin typeface="Cambria Math" panose="02040503050406030204" pitchFamily="18" charset="0"/>
                  <a:ea typeface="Roboto"/>
                  <a:cs typeface="Roboto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666666"/>
                              </a:solidFill>
                              <a:latin typeface="Cambria Math" panose="02040503050406030204" pitchFamily="18" charset="0"/>
                              <a:ea typeface="Roboto"/>
                              <a:cs typeface="Roboto"/>
                            </a:rPr>
                          </m:ctrlPr>
                        </m:sSubPr>
                        <m:e>
                          <m:r>
                            <a:rPr lang="es-ES" i="1">
                              <a:solidFill>
                                <a:srgbClr val="666666"/>
                              </a:solidFill>
                              <a:latin typeface="Cambria Math" panose="02040503050406030204" pitchFamily="18" charset="0"/>
                              <a:ea typeface="Roboto"/>
                              <a:cs typeface="Roboto"/>
                            </a:rPr>
                            <m:t>  </m:t>
                          </m:r>
                          <m:r>
                            <a:rPr lang="es-ES" i="1">
                              <a:solidFill>
                                <a:srgbClr val="666666"/>
                              </a:solidFill>
                              <a:latin typeface="Cambria Math" panose="02040503050406030204" pitchFamily="18" charset="0"/>
                              <a:ea typeface="Roboto"/>
                              <a:cs typeface="Roboto"/>
                            </a:rPr>
                            <m:t>𝑦</m:t>
                          </m:r>
                        </m:e>
                        <m:sub>
                          <m:r>
                            <a:rPr lang="es-ES" i="1">
                              <a:solidFill>
                                <a:srgbClr val="666666"/>
                              </a:solidFill>
                              <a:latin typeface="Cambria Math" panose="02040503050406030204" pitchFamily="18" charset="0"/>
                              <a:ea typeface="Roboto"/>
                              <a:cs typeface="Roboto"/>
                            </a:rPr>
                            <m:t>𝑖𝑗𝑖𝑡</m:t>
                          </m:r>
                        </m:sub>
                      </m:sSub>
                      <m:r>
                        <a:rPr lang="es-ES" i="1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  <a:ea typeface="Roboto"/>
                          <a:cs typeface="Roboto"/>
                        </a:rPr>
                        <m:t> ≥ 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666666"/>
                              </a:solidFill>
                              <a:latin typeface="Cambria Math" panose="02040503050406030204" pitchFamily="18" charset="0"/>
                              <a:ea typeface="Roboto"/>
                              <a:cs typeface="Roboto"/>
                            </a:rPr>
                          </m:ctrlPr>
                        </m:sSubPr>
                        <m:e>
                          <m:r>
                            <a:rPr lang="es-ES" i="1">
                              <a:solidFill>
                                <a:srgbClr val="666666"/>
                              </a:solidFill>
                              <a:latin typeface="Cambria Math" panose="02040503050406030204" pitchFamily="18" charset="0"/>
                              <a:ea typeface="Roboto"/>
                              <a:cs typeface="Roboto"/>
                            </a:rPr>
                            <m:t>𝑥</m:t>
                          </m:r>
                        </m:e>
                        <m:sub>
                          <m:r>
                            <a:rPr lang="es-ES" i="1">
                              <a:solidFill>
                                <a:srgbClr val="666666"/>
                              </a:solidFill>
                              <a:latin typeface="Cambria Math" panose="02040503050406030204" pitchFamily="18" charset="0"/>
                              <a:ea typeface="Roboto"/>
                              <a:cs typeface="Roboto"/>
                            </a:rPr>
                            <m:t>𝑗𝑖𝑡</m:t>
                          </m:r>
                        </m:sub>
                      </m:sSub>
                      <m:r>
                        <a:rPr lang="es-ES" i="1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  <a:ea typeface="Roboto"/>
                          <a:cs typeface="Roboto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666666"/>
                              </a:solidFill>
                              <a:latin typeface="Cambria Math" panose="02040503050406030204" pitchFamily="18" charset="0"/>
                              <a:ea typeface="Roboto"/>
                              <a:cs typeface="Roboto"/>
                            </a:rPr>
                          </m:ctrlPr>
                        </m:sSubPr>
                        <m:e>
                          <m:r>
                            <a:rPr lang="es-ES" i="1">
                              <a:solidFill>
                                <a:srgbClr val="666666"/>
                              </a:solidFill>
                              <a:latin typeface="Cambria Math" panose="02040503050406030204" pitchFamily="18" charset="0"/>
                              <a:ea typeface="Roboto"/>
                              <a:cs typeface="Roboto"/>
                            </a:rPr>
                            <m:t>𝑥</m:t>
                          </m:r>
                        </m:e>
                        <m:sub>
                          <m:r>
                            <a:rPr lang="es-ES" i="1">
                              <a:solidFill>
                                <a:srgbClr val="666666"/>
                              </a:solidFill>
                              <a:latin typeface="Cambria Math" panose="02040503050406030204" pitchFamily="18" charset="0"/>
                              <a:ea typeface="Roboto"/>
                              <a:cs typeface="Roboto"/>
                            </a:rPr>
                            <m:t>𝑖𝑘𝑡</m:t>
                          </m:r>
                          <m:r>
                            <a:rPr lang="es-ES" i="1">
                              <a:solidFill>
                                <a:srgbClr val="666666"/>
                              </a:solidFill>
                              <a:latin typeface="Cambria Math" panose="02040503050406030204" pitchFamily="18" charset="0"/>
                              <a:ea typeface="Roboto"/>
                              <a:cs typeface="Roboto"/>
                            </a:rPr>
                            <m:t>+1</m:t>
                          </m:r>
                        </m:sub>
                      </m:sSub>
                      <m:r>
                        <a:rPr lang="es-ES" i="1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  <a:ea typeface="Roboto"/>
                          <a:cs typeface="Roboto"/>
                        </a:rPr>
                        <m:t>−1    ∀ </m:t>
                      </m:r>
                      <m:r>
                        <a:rPr lang="es-ES" i="1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  <a:ea typeface="Roboto"/>
                          <a:cs typeface="Roboto"/>
                        </a:rPr>
                        <m:t>𝑖</m:t>
                      </m:r>
                      <m:r>
                        <a:rPr lang="es-ES" i="1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  <a:ea typeface="Roboto"/>
                          <a:cs typeface="Roboto"/>
                        </a:rPr>
                        <m:t>,</m:t>
                      </m:r>
                      <m:r>
                        <a:rPr lang="es-ES" i="1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  <a:ea typeface="Roboto"/>
                          <a:cs typeface="Roboto"/>
                        </a:rPr>
                        <m:t>𝑗</m:t>
                      </m:r>
                      <m:r>
                        <a:rPr lang="es-ES" i="1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  <a:ea typeface="Roboto"/>
                          <a:cs typeface="Roboto"/>
                        </a:rPr>
                        <m:t>,</m:t>
                      </m:r>
                      <m:r>
                        <a:rPr lang="es-ES" i="1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  <a:ea typeface="Roboto"/>
                          <a:cs typeface="Roboto"/>
                        </a:rPr>
                        <m:t>𝑘</m:t>
                      </m:r>
                      <m:r>
                        <a:rPr lang="es-ES" i="1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  <a:ea typeface="Roboto"/>
                          <a:cs typeface="Roboto"/>
                        </a:rPr>
                        <m:t>∈</m:t>
                      </m:r>
                      <m:r>
                        <a:rPr lang="es-ES" i="1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  <a:ea typeface="Roboto"/>
                          <a:cs typeface="Roboto"/>
                        </a:rPr>
                        <m:t>𝑁</m:t>
                      </m:r>
                      <m:r>
                        <a:rPr lang="es-ES" i="1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  <a:ea typeface="Roboto"/>
                          <a:cs typeface="Roboto"/>
                        </a:rPr>
                        <m:t>, ∀ </m:t>
                      </m:r>
                      <m:r>
                        <a:rPr lang="es-ES" i="1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  <a:ea typeface="Roboto"/>
                          <a:cs typeface="Roboto"/>
                        </a:rPr>
                        <m:t>𝑡</m:t>
                      </m:r>
                      <m:r>
                        <a:rPr lang="es-ES" i="1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  <a:ea typeface="Roboto"/>
                          <a:cs typeface="Roboto"/>
                        </a:rPr>
                        <m:t>∈</m:t>
                      </m:r>
                      <m:r>
                        <a:rPr lang="es-ES" i="1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  <a:ea typeface="Roboto"/>
                          <a:cs typeface="Roboto"/>
                        </a:rPr>
                        <m:t>𝑇</m:t>
                      </m:r>
                      <m:r>
                        <a:rPr lang="es-ES" i="1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  <a:ea typeface="Roboto"/>
                          <a:cs typeface="Roboto"/>
                        </a:rPr>
                        <m:t>, </m:t>
                      </m:r>
                      <m:r>
                        <a:rPr lang="es-ES" i="1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  <a:ea typeface="Roboto"/>
                          <a:cs typeface="Roboto"/>
                        </a:rPr>
                        <m:t>𝑡</m:t>
                      </m:r>
                      <m:r>
                        <a:rPr lang="es-ES" i="1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  <a:ea typeface="Roboto"/>
                          <a:cs typeface="Roboto"/>
                        </a:rPr>
                        <m:t>&lt;</m:t>
                      </m:r>
                      <m:r>
                        <a:rPr lang="es-ES" i="1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  <a:ea typeface="Roboto"/>
                          <a:cs typeface="Roboto"/>
                        </a:rPr>
                        <m:t>𝑚</m:t>
                      </m:r>
                      <m:r>
                        <a:rPr lang="es-ES" b="0" i="1" smtClean="0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  <a:ea typeface="Roboto"/>
                          <a:cs typeface="Roboto"/>
                        </a:rPr>
                        <m:t> </m:t>
                      </m:r>
                      <m:r>
                        <a:rPr lang="es-ES" i="1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  <a:ea typeface="Roboto"/>
                          <a:cs typeface="Roboto"/>
                        </a:rPr>
                        <m:t>   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666666"/>
                              </a:solidFill>
                              <a:latin typeface="Cambria Math" panose="02040503050406030204" pitchFamily="18" charset="0"/>
                              <a:ea typeface="Roboto"/>
                              <a:cs typeface="Roboto"/>
                            </a:rPr>
                          </m:ctrlPr>
                        </m:dPr>
                        <m:e>
                          <m:r>
                            <a:rPr lang="es-ES" i="1">
                              <a:solidFill>
                                <a:srgbClr val="666666"/>
                              </a:solidFill>
                              <a:latin typeface="Cambria Math" panose="02040503050406030204" pitchFamily="18" charset="0"/>
                              <a:ea typeface="Roboto"/>
                              <a:cs typeface="Roboto"/>
                            </a:rPr>
                            <m:t>8</m:t>
                          </m:r>
                        </m:e>
                      </m:d>
                    </m:oMath>
                  </m:oMathPara>
                </a14:m>
                <a:endParaRPr lang="en-US" i="1" dirty="0">
                  <a:solidFill>
                    <a:srgbClr val="666666"/>
                  </a:solidFill>
                  <a:latin typeface="Cambria Math" panose="02040503050406030204" pitchFamily="18" charset="0"/>
                  <a:ea typeface="Roboto"/>
                  <a:cs typeface="Roboto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666666"/>
                              </a:solidFill>
                              <a:latin typeface="Cambria Math" panose="02040503050406030204" pitchFamily="18" charset="0"/>
                              <a:ea typeface="Roboto"/>
                              <a:cs typeface="Roboto"/>
                            </a:rPr>
                          </m:ctrlPr>
                        </m:sSubPr>
                        <m:e>
                          <m:r>
                            <a:rPr lang="es-ES" i="1">
                              <a:solidFill>
                                <a:srgbClr val="666666"/>
                              </a:solidFill>
                              <a:latin typeface="Cambria Math" panose="02040503050406030204" pitchFamily="18" charset="0"/>
                              <a:ea typeface="Roboto"/>
                              <a:cs typeface="Roboto"/>
                            </a:rPr>
                            <m:t>  </m:t>
                          </m:r>
                          <m:r>
                            <a:rPr lang="es-ES" i="1">
                              <a:solidFill>
                                <a:srgbClr val="666666"/>
                              </a:solidFill>
                              <a:latin typeface="Cambria Math" panose="02040503050406030204" pitchFamily="18" charset="0"/>
                              <a:ea typeface="Roboto"/>
                              <a:cs typeface="Roboto"/>
                            </a:rPr>
                            <m:t>𝑦</m:t>
                          </m:r>
                        </m:e>
                        <m:sub>
                          <m:r>
                            <a:rPr lang="es-ES" i="1">
                              <a:solidFill>
                                <a:srgbClr val="666666"/>
                              </a:solidFill>
                              <a:latin typeface="Cambria Math" panose="02040503050406030204" pitchFamily="18" charset="0"/>
                              <a:ea typeface="Roboto"/>
                              <a:cs typeface="Roboto"/>
                            </a:rPr>
                            <m:t>𝑖𝑖𝑖𝑡</m:t>
                          </m:r>
                        </m:sub>
                      </m:sSub>
                      <m:r>
                        <a:rPr lang="es-ES" i="1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  <a:ea typeface="Roboto"/>
                          <a:cs typeface="Roboto"/>
                        </a:rPr>
                        <m:t> ≥ 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666666"/>
                              </a:solidFill>
                              <a:latin typeface="Cambria Math" panose="02040503050406030204" pitchFamily="18" charset="0"/>
                              <a:ea typeface="Roboto"/>
                              <a:cs typeface="Roboto"/>
                            </a:rPr>
                          </m:ctrlPr>
                        </m:sSubPr>
                        <m:e>
                          <m:r>
                            <a:rPr lang="es-ES" i="1">
                              <a:solidFill>
                                <a:srgbClr val="666666"/>
                              </a:solidFill>
                              <a:latin typeface="Cambria Math" panose="02040503050406030204" pitchFamily="18" charset="0"/>
                              <a:ea typeface="Roboto"/>
                              <a:cs typeface="Roboto"/>
                            </a:rPr>
                            <m:t>𝑥</m:t>
                          </m:r>
                        </m:e>
                        <m:sub>
                          <m:r>
                            <a:rPr lang="es-ES" i="1">
                              <a:solidFill>
                                <a:srgbClr val="666666"/>
                              </a:solidFill>
                              <a:latin typeface="Cambria Math" panose="02040503050406030204" pitchFamily="18" charset="0"/>
                              <a:ea typeface="Roboto"/>
                              <a:cs typeface="Roboto"/>
                            </a:rPr>
                            <m:t>𝑖𝑗𝑡</m:t>
                          </m:r>
                        </m:sub>
                      </m:sSub>
                      <m:r>
                        <a:rPr lang="es-ES" i="1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  <a:ea typeface="Roboto"/>
                          <a:cs typeface="Roboto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666666"/>
                              </a:solidFill>
                              <a:latin typeface="Cambria Math" panose="02040503050406030204" pitchFamily="18" charset="0"/>
                              <a:ea typeface="Roboto"/>
                              <a:cs typeface="Roboto"/>
                            </a:rPr>
                          </m:ctrlPr>
                        </m:sSubPr>
                        <m:e>
                          <m:r>
                            <a:rPr lang="es-ES" i="1">
                              <a:solidFill>
                                <a:srgbClr val="666666"/>
                              </a:solidFill>
                              <a:latin typeface="Cambria Math" panose="02040503050406030204" pitchFamily="18" charset="0"/>
                              <a:ea typeface="Roboto"/>
                              <a:cs typeface="Roboto"/>
                            </a:rPr>
                            <m:t>𝑥</m:t>
                          </m:r>
                        </m:e>
                        <m:sub>
                          <m:r>
                            <a:rPr lang="es-ES" i="1">
                              <a:solidFill>
                                <a:srgbClr val="666666"/>
                              </a:solidFill>
                              <a:latin typeface="Cambria Math" panose="02040503050406030204" pitchFamily="18" charset="0"/>
                              <a:ea typeface="Roboto"/>
                              <a:cs typeface="Roboto"/>
                            </a:rPr>
                            <m:t>𝑖𝑘𝑡</m:t>
                          </m:r>
                          <m:r>
                            <a:rPr lang="es-ES" i="1">
                              <a:solidFill>
                                <a:srgbClr val="666666"/>
                              </a:solidFill>
                              <a:latin typeface="Cambria Math" panose="02040503050406030204" pitchFamily="18" charset="0"/>
                              <a:ea typeface="Roboto"/>
                              <a:cs typeface="Roboto"/>
                            </a:rPr>
                            <m:t>+1</m:t>
                          </m:r>
                        </m:sub>
                      </m:sSub>
                      <m:r>
                        <a:rPr lang="es-ES" i="1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  <a:ea typeface="Roboto"/>
                          <a:cs typeface="Roboto"/>
                        </a:rPr>
                        <m:t>−1   ∀ </m:t>
                      </m:r>
                      <m:r>
                        <a:rPr lang="es-ES" i="1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  <a:ea typeface="Roboto"/>
                          <a:cs typeface="Roboto"/>
                        </a:rPr>
                        <m:t>𝑖</m:t>
                      </m:r>
                      <m:r>
                        <a:rPr lang="es-ES" i="1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  <a:ea typeface="Roboto"/>
                          <a:cs typeface="Roboto"/>
                        </a:rPr>
                        <m:t>,</m:t>
                      </m:r>
                      <m:r>
                        <a:rPr lang="es-ES" i="1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  <a:ea typeface="Roboto"/>
                          <a:cs typeface="Roboto"/>
                        </a:rPr>
                        <m:t>𝑗</m:t>
                      </m:r>
                      <m:r>
                        <a:rPr lang="es-ES" i="1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  <a:ea typeface="Roboto"/>
                          <a:cs typeface="Roboto"/>
                        </a:rPr>
                        <m:t>,</m:t>
                      </m:r>
                      <m:r>
                        <a:rPr lang="es-ES" i="1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  <a:ea typeface="Roboto"/>
                          <a:cs typeface="Roboto"/>
                        </a:rPr>
                        <m:t>𝑘</m:t>
                      </m:r>
                      <m:r>
                        <a:rPr lang="es-ES" i="1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  <a:ea typeface="Roboto"/>
                          <a:cs typeface="Roboto"/>
                        </a:rPr>
                        <m:t>∈</m:t>
                      </m:r>
                      <m:r>
                        <a:rPr lang="es-ES" i="1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  <a:ea typeface="Roboto"/>
                          <a:cs typeface="Roboto"/>
                        </a:rPr>
                        <m:t>𝑁</m:t>
                      </m:r>
                      <m:r>
                        <a:rPr lang="es-ES" i="1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  <a:ea typeface="Roboto"/>
                          <a:cs typeface="Roboto"/>
                        </a:rPr>
                        <m:t> ∀ </m:t>
                      </m:r>
                      <m:r>
                        <a:rPr lang="es-ES" i="1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  <a:ea typeface="Roboto"/>
                          <a:cs typeface="Roboto"/>
                        </a:rPr>
                        <m:t>𝑡</m:t>
                      </m:r>
                      <m:r>
                        <a:rPr lang="es-ES" i="1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  <a:ea typeface="Roboto"/>
                          <a:cs typeface="Roboto"/>
                        </a:rPr>
                        <m:t>∈</m:t>
                      </m:r>
                      <m:r>
                        <a:rPr lang="es-ES" i="1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  <a:ea typeface="Roboto"/>
                          <a:cs typeface="Roboto"/>
                        </a:rPr>
                        <m:t>𝑇</m:t>
                      </m:r>
                      <m:r>
                        <a:rPr lang="es-ES" i="1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  <a:ea typeface="Roboto"/>
                          <a:cs typeface="Roboto"/>
                        </a:rPr>
                        <m:t>, </m:t>
                      </m:r>
                      <m:r>
                        <a:rPr lang="es-ES" i="1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  <a:ea typeface="Roboto"/>
                          <a:cs typeface="Roboto"/>
                        </a:rPr>
                        <m:t>𝑡</m:t>
                      </m:r>
                      <m:r>
                        <a:rPr lang="es-ES" i="1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  <a:ea typeface="Roboto"/>
                          <a:cs typeface="Roboto"/>
                        </a:rPr>
                        <m:t>&lt;</m:t>
                      </m:r>
                      <m:r>
                        <a:rPr lang="es-ES" i="1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  <a:ea typeface="Roboto"/>
                          <a:cs typeface="Roboto"/>
                        </a:rPr>
                        <m:t>𝑚</m:t>
                      </m:r>
                      <m:r>
                        <a:rPr lang="es-ES" i="1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  <a:ea typeface="Roboto"/>
                          <a:cs typeface="Roboto"/>
                        </a:rPr>
                        <m:t>   (9)</m:t>
                      </m:r>
                    </m:oMath>
                  </m:oMathPara>
                </a14:m>
                <a:endParaRPr lang="en-US" i="1" dirty="0">
                  <a:solidFill>
                    <a:srgbClr val="666666"/>
                  </a:solidFill>
                  <a:latin typeface="Cambria Math" panose="02040503050406030204" pitchFamily="18" charset="0"/>
                  <a:ea typeface="Roboto"/>
                  <a:cs typeface="Roboto"/>
                </a:endParaRPr>
              </a:p>
              <a:p>
                <a:endParaRPr lang="es-ES" i="1" dirty="0">
                  <a:solidFill>
                    <a:srgbClr val="666666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Roboto"/>
                  <a:sym typeface="Roboto"/>
                </a:endParaRPr>
              </a:p>
              <a:p>
                <a:endParaRPr lang="es-ES" i="1" dirty="0">
                  <a:solidFill>
                    <a:srgbClr val="666666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Roboto"/>
                  <a:sym typeface="Roboto"/>
                </a:endParaRPr>
              </a:p>
              <a:p>
                <a:pPr lvl="0"/>
                <a:endParaRPr lang="es-ES" b="0" i="1" dirty="0">
                  <a:solidFill>
                    <a:srgbClr val="666666"/>
                  </a:solidFill>
                  <a:latin typeface="Cambria Math" panose="02040503050406030204" pitchFamily="18" charset="0"/>
                  <a:ea typeface="Roboto"/>
                  <a:cs typeface="Roboto"/>
                  <a:sym typeface="Roboto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dirty="0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mc:Choice>
        <mc:Fallback xmlns="">
          <p:sp>
            <p:nvSpPr>
              <p:cNvPr id="139" name="Google Shape;139;p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663" y="945662"/>
                <a:ext cx="8331071" cy="3227753"/>
              </a:xfrm>
              <a:prstGeom prst="rect">
                <a:avLst/>
              </a:prstGeom>
              <a:blipFill>
                <a:blip r:embed="rId3"/>
                <a:stretch>
                  <a:fillRect l="-6950" t="-13962" b="-1188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D8BDA39E-CBDC-4C58-A8D1-C561F4F7F3F1}"/>
              </a:ext>
            </a:extLst>
          </p:cNvPr>
          <p:cNvSpPr/>
          <p:nvPr/>
        </p:nvSpPr>
        <p:spPr>
          <a:xfrm>
            <a:off x="3446024" y="978488"/>
            <a:ext cx="2872715" cy="265723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 err="1"/>
              <a:t>Teams</a:t>
            </a:r>
            <a:r>
              <a:rPr lang="es-ES" sz="1200" dirty="0"/>
              <a:t> </a:t>
            </a:r>
            <a:r>
              <a:rPr lang="es-ES" sz="1200" dirty="0" err="1"/>
              <a:t>can’t</a:t>
            </a:r>
            <a:r>
              <a:rPr lang="es-ES" sz="1200" dirty="0"/>
              <a:t> </a:t>
            </a:r>
            <a:r>
              <a:rPr lang="es-ES" sz="1200" dirty="0" err="1"/>
              <a:t>play</a:t>
            </a:r>
            <a:r>
              <a:rPr lang="es-ES" sz="1200" dirty="0"/>
              <a:t> </a:t>
            </a:r>
            <a:r>
              <a:rPr lang="es-ES" sz="1200" dirty="0" err="1"/>
              <a:t>against</a:t>
            </a:r>
            <a:r>
              <a:rPr lang="es-ES" sz="1200" dirty="0"/>
              <a:t> </a:t>
            </a:r>
            <a:r>
              <a:rPr lang="es-ES" sz="1200" dirty="0" err="1"/>
              <a:t>themselves</a:t>
            </a:r>
            <a:endParaRPr lang="en-US" sz="1200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305EFC8-B2C1-49B3-896C-979CF2128731}"/>
              </a:ext>
            </a:extLst>
          </p:cNvPr>
          <p:cNvCxnSpPr/>
          <p:nvPr/>
        </p:nvCxnSpPr>
        <p:spPr>
          <a:xfrm>
            <a:off x="2829168" y="1172307"/>
            <a:ext cx="41421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22CB3A8-D288-493D-BBA1-7FED55149FEC}"/>
              </a:ext>
            </a:extLst>
          </p:cNvPr>
          <p:cNvCxnSpPr>
            <a:cxnSpLocks/>
          </p:cNvCxnSpPr>
          <p:nvPr/>
        </p:nvCxnSpPr>
        <p:spPr>
          <a:xfrm>
            <a:off x="4012625" y="1485533"/>
            <a:ext cx="34778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61B08CCD-F516-4E45-995A-626BA7D952C5}"/>
              </a:ext>
            </a:extLst>
          </p:cNvPr>
          <p:cNvSpPr/>
          <p:nvPr/>
        </p:nvSpPr>
        <p:spPr>
          <a:xfrm>
            <a:off x="4448815" y="1346728"/>
            <a:ext cx="3739848" cy="252357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 err="1"/>
              <a:t>Teams</a:t>
            </a:r>
            <a:r>
              <a:rPr lang="es-ES" sz="1200" dirty="0"/>
              <a:t> </a:t>
            </a:r>
            <a:r>
              <a:rPr lang="es-ES" sz="1200" dirty="0" err="1"/>
              <a:t>play</a:t>
            </a:r>
            <a:r>
              <a:rPr lang="es-ES" sz="1200" dirty="0"/>
              <a:t> </a:t>
            </a:r>
            <a:r>
              <a:rPr lang="es-ES" sz="1200" dirty="0" err="1"/>
              <a:t>against</a:t>
            </a:r>
            <a:r>
              <a:rPr lang="es-ES" sz="1200" dirty="0"/>
              <a:t> </a:t>
            </a:r>
            <a:r>
              <a:rPr lang="es-ES" sz="1200" dirty="0" err="1"/>
              <a:t>one</a:t>
            </a:r>
            <a:r>
              <a:rPr lang="es-ES" sz="1200" dirty="0"/>
              <a:t> </a:t>
            </a:r>
            <a:r>
              <a:rPr lang="es-ES" sz="1200" dirty="0" err="1"/>
              <a:t>team</a:t>
            </a:r>
            <a:r>
              <a:rPr lang="es-ES" sz="1200" dirty="0"/>
              <a:t> per </a:t>
            </a:r>
            <a:r>
              <a:rPr lang="es-ES" sz="1200" dirty="0" err="1"/>
              <a:t>matchday</a:t>
            </a:r>
            <a:endParaRPr lang="en-US" sz="1200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7955BE1-0CF9-47D7-8B4D-6D53804A7FAF}"/>
              </a:ext>
            </a:extLst>
          </p:cNvPr>
          <p:cNvCxnSpPr>
            <a:cxnSpLocks/>
          </p:cNvCxnSpPr>
          <p:nvPr/>
        </p:nvCxnSpPr>
        <p:spPr>
          <a:xfrm>
            <a:off x="3928985" y="2057453"/>
            <a:ext cx="34778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EC2464B-2985-4446-BD33-35A628E7BD9B}"/>
              </a:ext>
            </a:extLst>
          </p:cNvPr>
          <p:cNvCxnSpPr/>
          <p:nvPr/>
        </p:nvCxnSpPr>
        <p:spPr>
          <a:xfrm>
            <a:off x="3805517" y="2591290"/>
            <a:ext cx="41421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36BCE77-830E-4664-B015-67AA3B29F5E0}"/>
              </a:ext>
            </a:extLst>
          </p:cNvPr>
          <p:cNvCxnSpPr/>
          <p:nvPr/>
        </p:nvCxnSpPr>
        <p:spPr>
          <a:xfrm>
            <a:off x="3122246" y="3141786"/>
            <a:ext cx="41421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4C5EDEEE-F23F-4C5E-890F-4B406AAD86A3}"/>
              </a:ext>
            </a:extLst>
          </p:cNvPr>
          <p:cNvSpPr/>
          <p:nvPr/>
        </p:nvSpPr>
        <p:spPr>
          <a:xfrm>
            <a:off x="4340871" y="1907722"/>
            <a:ext cx="4083037" cy="265723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 err="1"/>
              <a:t>Teams</a:t>
            </a:r>
            <a:r>
              <a:rPr lang="es-ES" sz="1200" dirty="0"/>
              <a:t> </a:t>
            </a:r>
            <a:r>
              <a:rPr lang="es-ES" sz="1200" dirty="0" err="1"/>
              <a:t>play</a:t>
            </a:r>
            <a:r>
              <a:rPr lang="es-ES" sz="1200" dirty="0"/>
              <a:t> once </a:t>
            </a:r>
            <a:r>
              <a:rPr lang="es-ES" sz="1200" dirty="0" err="1"/>
              <a:t>against</a:t>
            </a:r>
            <a:r>
              <a:rPr lang="es-ES" sz="1200" dirty="0"/>
              <a:t> </a:t>
            </a:r>
            <a:r>
              <a:rPr lang="es-ES" sz="1200" dirty="0" err="1"/>
              <a:t>each</a:t>
            </a:r>
            <a:r>
              <a:rPr lang="es-ES" sz="1200" dirty="0"/>
              <a:t> rival in </a:t>
            </a:r>
            <a:r>
              <a:rPr lang="es-ES" sz="1200" dirty="0" err="1"/>
              <a:t>the</a:t>
            </a:r>
            <a:r>
              <a:rPr lang="es-ES" sz="1200" dirty="0"/>
              <a:t> </a:t>
            </a:r>
            <a:r>
              <a:rPr lang="es-ES" sz="1200" dirty="0" err="1"/>
              <a:t>first</a:t>
            </a:r>
            <a:r>
              <a:rPr lang="es-ES" sz="1200" dirty="0"/>
              <a:t> round</a:t>
            </a:r>
            <a:endParaRPr lang="en-US" sz="1200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B536859-EBEC-448F-82CB-2821E4E8148A}"/>
              </a:ext>
            </a:extLst>
          </p:cNvPr>
          <p:cNvSpPr/>
          <p:nvPr/>
        </p:nvSpPr>
        <p:spPr>
          <a:xfrm>
            <a:off x="4340871" y="2438613"/>
            <a:ext cx="4083037" cy="266274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 err="1"/>
              <a:t>Teams</a:t>
            </a:r>
            <a:r>
              <a:rPr lang="es-ES" sz="1200" dirty="0"/>
              <a:t> </a:t>
            </a:r>
            <a:r>
              <a:rPr lang="es-ES" sz="1200" dirty="0" err="1"/>
              <a:t>play</a:t>
            </a:r>
            <a:r>
              <a:rPr lang="es-ES" sz="1200" dirty="0"/>
              <a:t> </a:t>
            </a:r>
            <a:r>
              <a:rPr lang="es-ES" sz="1200" dirty="0" err="1"/>
              <a:t>twice</a:t>
            </a:r>
            <a:r>
              <a:rPr lang="es-ES" sz="1200" dirty="0"/>
              <a:t> </a:t>
            </a:r>
            <a:r>
              <a:rPr lang="es-ES" sz="1200" dirty="0" err="1"/>
              <a:t>against</a:t>
            </a:r>
            <a:r>
              <a:rPr lang="es-ES" sz="1200" dirty="0"/>
              <a:t> </a:t>
            </a:r>
            <a:r>
              <a:rPr lang="es-ES" sz="1200" dirty="0" err="1"/>
              <a:t>each</a:t>
            </a:r>
            <a:r>
              <a:rPr lang="es-ES" sz="1200" dirty="0"/>
              <a:t> rival in </a:t>
            </a:r>
            <a:r>
              <a:rPr lang="es-ES" sz="1200" dirty="0" err="1"/>
              <a:t>the</a:t>
            </a:r>
            <a:r>
              <a:rPr lang="es-ES" sz="1200" dirty="0"/>
              <a:t> </a:t>
            </a:r>
            <a:r>
              <a:rPr lang="es-ES" sz="1200" dirty="0" err="1"/>
              <a:t>tournament</a:t>
            </a:r>
            <a:endParaRPr lang="en-US" sz="1200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7A1B2BE4-54F2-4A67-8E57-907A502D73C2}"/>
              </a:ext>
            </a:extLst>
          </p:cNvPr>
          <p:cNvSpPr/>
          <p:nvPr/>
        </p:nvSpPr>
        <p:spPr>
          <a:xfrm>
            <a:off x="3625778" y="3015215"/>
            <a:ext cx="4932068" cy="297016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 err="1"/>
              <a:t>Teams</a:t>
            </a:r>
            <a:r>
              <a:rPr lang="es-ES" sz="1200" dirty="0"/>
              <a:t> </a:t>
            </a:r>
            <a:r>
              <a:rPr lang="es-ES" sz="1200" dirty="0" err="1"/>
              <a:t>can’t</a:t>
            </a:r>
            <a:r>
              <a:rPr lang="es-ES" sz="1200" dirty="0"/>
              <a:t> </a:t>
            </a:r>
            <a:r>
              <a:rPr lang="es-ES" sz="1200" dirty="0" err="1"/>
              <a:t>play</a:t>
            </a:r>
            <a:r>
              <a:rPr lang="es-ES" sz="1200" dirty="0"/>
              <a:t> in </a:t>
            </a:r>
            <a:r>
              <a:rPr lang="es-ES" sz="1200" dirty="0" err="1"/>
              <a:t>their</a:t>
            </a:r>
            <a:r>
              <a:rPr lang="es-ES" sz="1200" dirty="0"/>
              <a:t> </a:t>
            </a:r>
            <a:r>
              <a:rPr lang="es-ES" sz="1200" dirty="0" err="1"/>
              <a:t>stadium</a:t>
            </a:r>
            <a:r>
              <a:rPr lang="es-ES" sz="1200" dirty="0"/>
              <a:t> </a:t>
            </a:r>
            <a:r>
              <a:rPr lang="es-ES" sz="1200" dirty="0" err="1"/>
              <a:t>against</a:t>
            </a:r>
            <a:r>
              <a:rPr lang="es-ES" sz="1200" dirty="0"/>
              <a:t> </a:t>
            </a:r>
            <a:r>
              <a:rPr lang="es-ES" sz="1200" dirty="0" err="1"/>
              <a:t>the</a:t>
            </a:r>
            <a:r>
              <a:rPr lang="es-ES" sz="1200" dirty="0"/>
              <a:t> </a:t>
            </a:r>
            <a:r>
              <a:rPr lang="es-ES" sz="1200" dirty="0" err="1"/>
              <a:t>same</a:t>
            </a:r>
            <a:r>
              <a:rPr lang="es-ES" sz="1200" dirty="0"/>
              <a:t> </a:t>
            </a:r>
            <a:r>
              <a:rPr lang="es-ES" sz="1200" dirty="0" err="1"/>
              <a:t>team</a:t>
            </a:r>
            <a:r>
              <a:rPr lang="es-ES" sz="1200" dirty="0"/>
              <a:t> </a:t>
            </a:r>
            <a:r>
              <a:rPr lang="es-ES" sz="1200" dirty="0" err="1"/>
              <a:t>twice</a:t>
            </a:r>
            <a:endParaRPr lang="en-US" sz="1200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BA64155D-6C0A-4D73-A047-3F739E90BAF7}"/>
              </a:ext>
            </a:extLst>
          </p:cNvPr>
          <p:cNvSpPr/>
          <p:nvPr/>
        </p:nvSpPr>
        <p:spPr>
          <a:xfrm>
            <a:off x="5697417" y="3549550"/>
            <a:ext cx="1672492" cy="974602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 err="1"/>
              <a:t>This</a:t>
            </a:r>
            <a:r>
              <a:rPr lang="es-ES" sz="1200" dirty="0"/>
              <a:t> </a:t>
            </a:r>
            <a:r>
              <a:rPr lang="es-ES" sz="1200" dirty="0" err="1"/>
              <a:t>contraints</a:t>
            </a:r>
            <a:r>
              <a:rPr lang="es-ES" sz="1200" dirty="0"/>
              <a:t> relate </a:t>
            </a:r>
            <a:r>
              <a:rPr lang="es-ES" sz="1200" dirty="0" err="1"/>
              <a:t>the</a:t>
            </a:r>
            <a:r>
              <a:rPr lang="es-ES" sz="1200" dirty="0"/>
              <a:t> </a:t>
            </a:r>
            <a:r>
              <a:rPr lang="es-ES" sz="1200" dirty="0"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r>
              <a:rPr lang="es-ES" sz="1200" dirty="0"/>
              <a:t> and </a:t>
            </a:r>
            <a:r>
              <a:rPr lang="es-ES" sz="1200" dirty="0">
                <a:latin typeface="Cambria Math" panose="02040503050406030204" pitchFamily="18" charset="0"/>
                <a:ea typeface="Cambria Math" panose="02040503050406030204" pitchFamily="18" charset="0"/>
              </a:rPr>
              <a:t>y</a:t>
            </a:r>
            <a:r>
              <a:rPr lang="es-ES" sz="1200" dirty="0"/>
              <a:t> variables</a:t>
            </a:r>
            <a:endParaRPr lang="en-US" sz="1200" dirty="0"/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7B19C68B-22E4-4828-A937-0E99FAFC5234}"/>
              </a:ext>
            </a:extLst>
          </p:cNvPr>
          <p:cNvSpPr/>
          <p:nvPr/>
        </p:nvSpPr>
        <p:spPr>
          <a:xfrm>
            <a:off x="5260180" y="3591650"/>
            <a:ext cx="156308" cy="890402"/>
          </a:xfrm>
          <a:prstGeom prst="rightBrac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E6230DF2-6089-454F-A0F0-806F6209F942}"/>
              </a:ext>
            </a:extLst>
          </p:cNvPr>
          <p:cNvSpPr/>
          <p:nvPr/>
        </p:nvSpPr>
        <p:spPr>
          <a:xfrm>
            <a:off x="6973551" y="279932"/>
            <a:ext cx="934819" cy="412454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00" b="1" dirty="0" err="1"/>
              <a:t>Implement</a:t>
            </a:r>
            <a:r>
              <a:rPr lang="es-ES" sz="1000" b="1" dirty="0"/>
              <a:t> &amp; </a:t>
            </a:r>
            <a:r>
              <a:rPr lang="es-ES" sz="1000" b="1" dirty="0" err="1"/>
              <a:t>Optimize</a:t>
            </a:r>
            <a:r>
              <a:rPr lang="es-ES" sz="1000" b="1" dirty="0"/>
              <a:t>!</a:t>
            </a:r>
            <a:endParaRPr lang="en-US" sz="1000" b="1" dirty="0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78D9089D-FB28-4CC8-9B06-AEA1A354FB2C}"/>
              </a:ext>
            </a:extLst>
          </p:cNvPr>
          <p:cNvSpPr/>
          <p:nvPr/>
        </p:nvSpPr>
        <p:spPr>
          <a:xfrm>
            <a:off x="3861545" y="305207"/>
            <a:ext cx="830450" cy="412453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00" b="1" dirty="0"/>
              <a:t>Define variables</a:t>
            </a:r>
            <a:endParaRPr lang="en-US" sz="1000" b="1" dirty="0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037AB82D-EFBC-40AF-9C8E-309043B4450F}"/>
              </a:ext>
            </a:extLst>
          </p:cNvPr>
          <p:cNvSpPr/>
          <p:nvPr/>
        </p:nvSpPr>
        <p:spPr>
          <a:xfrm>
            <a:off x="4822202" y="287868"/>
            <a:ext cx="1032265" cy="412453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00" b="1" dirty="0"/>
              <a:t>Define </a:t>
            </a:r>
            <a:r>
              <a:rPr lang="es-ES" sz="1000" b="1" dirty="0" err="1"/>
              <a:t>constraints</a:t>
            </a:r>
            <a:endParaRPr lang="en-US" sz="1000" b="1" dirty="0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995529AE-F94C-4ACE-BD26-0F6184D69C2D}"/>
              </a:ext>
            </a:extLst>
          </p:cNvPr>
          <p:cNvSpPr/>
          <p:nvPr/>
        </p:nvSpPr>
        <p:spPr>
          <a:xfrm>
            <a:off x="5984675" y="279932"/>
            <a:ext cx="885794" cy="412454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00" b="1" dirty="0"/>
              <a:t>Define </a:t>
            </a:r>
            <a:r>
              <a:rPr lang="es-ES" sz="1000" b="1" dirty="0" err="1"/>
              <a:t>obj</a:t>
            </a:r>
            <a:r>
              <a:rPr lang="es-ES" sz="1000" b="1" dirty="0"/>
              <a:t> </a:t>
            </a:r>
            <a:r>
              <a:rPr lang="es-ES" sz="1000" b="1" dirty="0" err="1"/>
              <a:t>function</a:t>
            </a:r>
            <a:endParaRPr lang="en-US" sz="1000" b="1" dirty="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EE4F001A-D989-45B0-811A-A42D1083D748}"/>
              </a:ext>
            </a:extLst>
          </p:cNvPr>
          <p:cNvSpPr/>
          <p:nvPr/>
        </p:nvSpPr>
        <p:spPr>
          <a:xfrm>
            <a:off x="8018266" y="279932"/>
            <a:ext cx="934818" cy="412453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Analyze the solution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562EB14-F7CD-4DD2-A21D-001A970A91D0}"/>
              </a:ext>
            </a:extLst>
          </p:cNvPr>
          <p:cNvCxnSpPr>
            <a:cxnSpLocks/>
            <a:stCxn id="21" idx="3"/>
            <a:endCxn id="22" idx="1"/>
          </p:cNvCxnSpPr>
          <p:nvPr/>
        </p:nvCxnSpPr>
        <p:spPr>
          <a:xfrm flipV="1">
            <a:off x="4691995" y="494095"/>
            <a:ext cx="130207" cy="1733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0D2BE03-38C5-4339-8E1C-B89ADBC203F1}"/>
              </a:ext>
            </a:extLst>
          </p:cNvPr>
          <p:cNvCxnSpPr>
            <a:cxnSpLocks/>
            <a:stCxn id="22" idx="3"/>
            <a:endCxn id="23" idx="1"/>
          </p:cNvCxnSpPr>
          <p:nvPr/>
        </p:nvCxnSpPr>
        <p:spPr>
          <a:xfrm flipV="1">
            <a:off x="5854467" y="486159"/>
            <a:ext cx="130208" cy="793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BC9F4FB-B233-42CE-9997-CC889CB7BEA4}"/>
              </a:ext>
            </a:extLst>
          </p:cNvPr>
          <p:cNvCxnSpPr>
            <a:cxnSpLocks/>
            <a:stCxn id="23" idx="3"/>
            <a:endCxn id="20" idx="1"/>
          </p:cNvCxnSpPr>
          <p:nvPr/>
        </p:nvCxnSpPr>
        <p:spPr>
          <a:xfrm>
            <a:off x="6870469" y="486159"/>
            <a:ext cx="103082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6ED8EA5-12BE-4E4A-97C7-068592C5F416}"/>
              </a:ext>
            </a:extLst>
          </p:cNvPr>
          <p:cNvCxnSpPr>
            <a:cxnSpLocks/>
            <a:stCxn id="20" idx="3"/>
            <a:endCxn id="24" idx="1"/>
          </p:cNvCxnSpPr>
          <p:nvPr/>
        </p:nvCxnSpPr>
        <p:spPr>
          <a:xfrm>
            <a:off x="7908370" y="486159"/>
            <a:ext cx="10989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6982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9" grpId="0" animBg="1"/>
      <p:bldP spid="13" grpId="0" animBg="1"/>
      <p:bldP spid="14" grpId="0" animBg="1"/>
      <p:bldP spid="15" grpId="0" animBg="1"/>
      <p:bldP spid="18" grpId="0" animBg="1"/>
      <p:bldP spid="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6"/>
          <p:cNvSpPr txBox="1">
            <a:spLocks noGrp="1"/>
          </p:cNvSpPr>
          <p:nvPr>
            <p:ph type="title"/>
          </p:nvPr>
        </p:nvSpPr>
        <p:spPr>
          <a:xfrm>
            <a:off x="226775" y="129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rgbClr val="003B5C"/>
                </a:solidFill>
                <a:latin typeface="Roboto"/>
                <a:ea typeface="Roboto"/>
                <a:cs typeface="Roboto"/>
                <a:sym typeface="Roboto"/>
              </a:rPr>
              <a:t>Objective function definition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8" name="Google Shape;138;p26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Google Shape;139;p26"/>
              <p:cNvSpPr txBox="1"/>
              <p:nvPr/>
            </p:nvSpPr>
            <p:spPr>
              <a:xfrm>
                <a:off x="347663" y="945662"/>
                <a:ext cx="8331071" cy="322775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lvl="0"/>
                <a:endParaRPr lang="es-ES" b="0" i="1" dirty="0">
                  <a:solidFill>
                    <a:srgbClr val="666666"/>
                  </a:solidFill>
                  <a:latin typeface="Cambria Math" panose="02040503050406030204" pitchFamily="18" charset="0"/>
                  <a:ea typeface="Roboto"/>
                  <a:cs typeface="Roboto"/>
                  <a:sym typeface="Roboto"/>
                </a:endParaRPr>
              </a:p>
              <a:p>
                <a:pPr lvl="0"/>
                <a:endParaRPr lang="es-ES" b="0" i="1" dirty="0">
                  <a:solidFill>
                    <a:srgbClr val="666666"/>
                  </a:solidFill>
                  <a:latin typeface="Cambria Math" panose="02040503050406030204" pitchFamily="18" charset="0"/>
                  <a:ea typeface="Roboto"/>
                  <a:cs typeface="Roboto"/>
                  <a:sym typeface="Roboto"/>
                </a:endParaRPr>
              </a:p>
              <a:p>
                <a:pPr lvl="0"/>
                <a:endParaRPr lang="es-ES" b="0" i="1" dirty="0">
                  <a:solidFill>
                    <a:srgbClr val="666666"/>
                  </a:solidFill>
                  <a:latin typeface="Cambria Math" panose="02040503050406030204" pitchFamily="18" charset="0"/>
                  <a:ea typeface="Roboto"/>
                  <a:cs typeface="Roboto"/>
                  <a:sym typeface="Roboto"/>
                </a:endParaRPr>
              </a:p>
              <a:p>
                <a:pPr lvl="0"/>
                <a:endParaRPr lang="es-ES" b="0" i="1" dirty="0">
                  <a:solidFill>
                    <a:srgbClr val="666666"/>
                  </a:solidFill>
                  <a:latin typeface="Cambria Math" panose="02040503050406030204" pitchFamily="18" charset="0"/>
                  <a:ea typeface="Roboto"/>
                  <a:cs typeface="Roboto"/>
                  <a:sym typeface="Roboto"/>
                </a:endParaRPr>
              </a:p>
              <a:p>
                <a:pPr lvl="0"/>
                <a:endParaRPr lang="es-ES" i="1" dirty="0">
                  <a:solidFill>
                    <a:srgbClr val="666666"/>
                  </a:solidFill>
                  <a:latin typeface="Cambria Math" panose="02040503050406030204" pitchFamily="18" charset="0"/>
                  <a:ea typeface="Roboto"/>
                  <a:cs typeface="Roboto"/>
                  <a:sym typeface="Roboto"/>
                </a:endParaRPr>
              </a:p>
              <a:p>
                <a:pPr lvl="0"/>
                <a:endParaRPr lang="es-ES" b="0" i="1" dirty="0">
                  <a:solidFill>
                    <a:srgbClr val="666666"/>
                  </a:solidFill>
                  <a:latin typeface="Cambria Math" panose="02040503050406030204" pitchFamily="18" charset="0"/>
                  <a:ea typeface="Roboto"/>
                  <a:cs typeface="Roboto"/>
                  <a:sym typeface="Roboto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s-ES" b="0" i="1" smtClean="0">
                              <a:solidFill>
                                <a:srgbClr val="666666"/>
                              </a:solidFill>
                              <a:latin typeface="Cambria Math" panose="02040503050406030204" pitchFamily="18" charset="0"/>
                              <a:ea typeface="Roboto"/>
                              <a:cs typeface="Roboto"/>
                              <a:sym typeface="Roboto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s-ES" b="0" i="0" smtClean="0">
                              <a:solidFill>
                                <a:srgbClr val="666666"/>
                              </a:solidFill>
                              <a:latin typeface="Cambria Math" panose="02040503050406030204" pitchFamily="18" charset="0"/>
                              <a:ea typeface="Roboto"/>
                              <a:cs typeface="Roboto"/>
                              <a:sym typeface="Roboto"/>
                            </a:rPr>
                            <m:t>min</m:t>
                          </m:r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s-ES" b="0" i="1" smtClean="0">
                                  <a:solidFill>
                                    <a:srgbClr val="666666"/>
                                  </a:solidFill>
                                  <a:latin typeface="Cambria Math" panose="02040503050406030204" pitchFamily="18" charset="0"/>
                                  <a:ea typeface="Roboto"/>
                                  <a:sym typeface="Roboto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s-ES" b="0" i="1" smtClean="0">
                                  <a:solidFill>
                                    <a:srgbClr val="666666"/>
                                  </a:solidFill>
                                  <a:latin typeface="Cambria Math" panose="02040503050406030204" pitchFamily="18" charset="0"/>
                                  <a:ea typeface="Roboto"/>
                                  <a:sym typeface="Roboto"/>
                                </a:rPr>
                                <m:t>𝑖</m:t>
                              </m:r>
                            </m:sub>
                            <m:sup/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s-ES" b="0" i="1" smtClean="0">
                                      <a:solidFill>
                                        <a:srgbClr val="666666"/>
                                      </a:solidFill>
                                      <a:latin typeface="Cambria Math" panose="02040503050406030204" pitchFamily="18" charset="0"/>
                                      <a:ea typeface="Roboto"/>
                                      <a:sym typeface="Roboto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s-ES" b="0" i="1" smtClean="0">
                                      <a:solidFill>
                                        <a:srgbClr val="666666"/>
                                      </a:solidFill>
                                      <a:latin typeface="Cambria Math" panose="02040503050406030204" pitchFamily="18" charset="0"/>
                                      <a:ea typeface="Roboto"/>
                                      <a:sym typeface="Roboto"/>
                                    </a:rPr>
                                    <m:t>𝑗</m:t>
                                  </m:r>
                                </m:sub>
                                <m:sup/>
                                <m:e>
                                  <m:nary>
                                    <m:naryPr>
                                      <m:chr m:val="∑"/>
                                      <m:supHide m:val="on"/>
                                      <m:ctrlPr>
                                        <a:rPr lang="es-ES" b="0" i="1" smtClean="0">
                                          <a:solidFill>
                                            <a:srgbClr val="666666"/>
                                          </a:solidFill>
                                          <a:latin typeface="Cambria Math" panose="02040503050406030204" pitchFamily="18" charset="0"/>
                                          <a:ea typeface="Roboto"/>
                                          <a:sym typeface="Roboto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es-ES" b="0" i="1" smtClean="0">
                                          <a:solidFill>
                                            <a:srgbClr val="666666"/>
                                          </a:solidFill>
                                          <a:latin typeface="Cambria Math" panose="02040503050406030204" pitchFamily="18" charset="0"/>
                                          <a:ea typeface="Roboto"/>
                                          <a:sym typeface="Roboto"/>
                                        </a:rPr>
                                        <m:t>𝑘</m:t>
                                      </m:r>
                                    </m:sub>
                                    <m:sup/>
                                    <m:e>
                                      <m:nary>
                                        <m:naryPr>
                                          <m:chr m:val="∑"/>
                                          <m:supHide m:val="on"/>
                                          <m:ctrlPr>
                                            <a:rPr lang="es-ES" i="1">
                                              <a:solidFill>
                                                <a:srgbClr val="666666"/>
                                              </a:solidFill>
                                              <a:latin typeface="Cambria Math" panose="02040503050406030204" pitchFamily="18" charset="0"/>
                                              <a:ea typeface="Roboto"/>
                                              <a:sym typeface="Roboto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s-ES" i="1">
                                              <a:solidFill>
                                                <a:srgbClr val="666666"/>
                                              </a:solidFill>
                                              <a:latin typeface="Cambria Math" panose="02040503050406030204" pitchFamily="18" charset="0"/>
                                              <a:ea typeface="Roboto"/>
                                              <a:sym typeface="Roboto"/>
                                            </a:rPr>
                                            <m:t>𝑡</m:t>
                                          </m:r>
                                        </m:sub>
                                        <m:sup/>
                                        <m:e>
                                          <m:acc>
                                            <m:accPr>
                                              <m:chr m:val="̅"/>
                                              <m:ctrlPr>
                                                <a:rPr lang="en-US" i="1">
                                                  <a:solidFill>
                                                    <a:srgbClr val="666666"/>
                                                  </a:solidFill>
                                                  <a:latin typeface="Cambria Math" panose="02040503050406030204" pitchFamily="18" charset="0"/>
                                                  <a:ea typeface="Roboto"/>
                                                  <a:sym typeface="Roboto"/>
                                                </a:rPr>
                                              </m:ctrlPr>
                                            </m:acc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s-ES" i="1">
                                                      <a:solidFill>
                                                        <a:srgbClr val="666666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Roboto"/>
                                                      <a:sym typeface="Roboto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s-ES" i="1">
                                                      <a:solidFill>
                                                        <a:srgbClr val="666666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Roboto"/>
                                                      <a:sym typeface="Roboto"/>
                                                    </a:rPr>
                                                    <m:t>𝑑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s-ES" i="1">
                                                      <a:solidFill>
                                                        <a:srgbClr val="666666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Roboto"/>
                                                      <a:sym typeface="Roboto"/>
                                                    </a:rPr>
                                                    <m:t>𝑗𝑘</m:t>
                                                  </m:r>
                                                </m:sub>
                                              </m:sSub>
                                            </m:e>
                                          </m:acc>
                                          <m:r>
                                            <a:rPr lang="es-ES" i="1">
                                              <a:solidFill>
                                                <a:srgbClr val="666666"/>
                                              </a:solidFill>
                                              <a:latin typeface="Cambria Math" panose="02040503050406030204" pitchFamily="18" charset="0"/>
                                              <a:ea typeface="Roboto"/>
                                              <a:sym typeface="Roboto"/>
                                            </a:rPr>
                                            <m:t>∗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s-ES" i="1">
                                                  <a:solidFill>
                                                    <a:srgbClr val="666666"/>
                                                  </a:solidFill>
                                                  <a:latin typeface="Cambria Math" panose="02040503050406030204" pitchFamily="18" charset="0"/>
                                                  <a:ea typeface="Roboto"/>
                                                  <a:cs typeface="Roboto"/>
                                                  <a:sym typeface="Roboto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s-ES" i="1">
                                                  <a:solidFill>
                                                    <a:srgbClr val="666666"/>
                                                  </a:solidFill>
                                                  <a:latin typeface="Cambria Math" panose="02040503050406030204" pitchFamily="18" charset="0"/>
                                                  <a:ea typeface="Roboto"/>
                                                  <a:cs typeface="Roboto"/>
                                                  <a:sym typeface="Roboto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s-ES" i="1">
                                                  <a:solidFill>
                                                    <a:srgbClr val="666666"/>
                                                  </a:solidFill>
                                                  <a:latin typeface="Cambria Math" panose="02040503050406030204" pitchFamily="18" charset="0"/>
                                                  <a:ea typeface="Roboto"/>
                                                  <a:cs typeface="Roboto"/>
                                                  <a:sym typeface="Roboto"/>
                                                </a:rPr>
                                                <m:t>𝑖𝑗𝑘𝑡</m:t>
                                              </m:r>
                                            </m:sub>
                                          </m:sSub>
                                        </m:e>
                                      </m:nary>
                                    </m:e>
                                  </m:nary>
                                </m:e>
                              </m:nary>
                            </m:e>
                          </m:nary>
                        </m:e>
                      </m:func>
                    </m:oMath>
                  </m:oMathPara>
                </a14:m>
                <a:endParaRPr lang="es-ES" i="1" dirty="0">
                  <a:solidFill>
                    <a:srgbClr val="666666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Roboto"/>
                  <a:sym typeface="Roboto"/>
                </a:endParaRPr>
              </a:p>
              <a:p>
                <a:pPr lvl="0"/>
                <a:endParaRPr lang="es-ES" b="0" i="1" dirty="0">
                  <a:solidFill>
                    <a:srgbClr val="666666"/>
                  </a:solidFill>
                  <a:latin typeface="Cambria Math" panose="02040503050406030204" pitchFamily="18" charset="0"/>
                  <a:ea typeface="Roboto"/>
                  <a:cs typeface="Roboto"/>
                  <a:sym typeface="Roboto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dirty="0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mc:Choice>
        <mc:Fallback xmlns="">
          <p:sp>
            <p:nvSpPr>
              <p:cNvPr id="139" name="Google Shape;139;p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663" y="945662"/>
                <a:ext cx="8331071" cy="322775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E6230DF2-6089-454F-A0F0-806F6209F942}"/>
              </a:ext>
            </a:extLst>
          </p:cNvPr>
          <p:cNvSpPr/>
          <p:nvPr/>
        </p:nvSpPr>
        <p:spPr>
          <a:xfrm>
            <a:off x="6973551" y="279932"/>
            <a:ext cx="934819" cy="412454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00" b="1" dirty="0" err="1"/>
              <a:t>Implement</a:t>
            </a:r>
            <a:r>
              <a:rPr lang="es-ES" sz="1000" b="1" dirty="0"/>
              <a:t> &amp; </a:t>
            </a:r>
            <a:r>
              <a:rPr lang="es-ES" sz="1000" b="1" dirty="0" err="1"/>
              <a:t>Optimize</a:t>
            </a:r>
            <a:r>
              <a:rPr lang="es-ES" sz="1000" b="1" dirty="0"/>
              <a:t>!</a:t>
            </a:r>
            <a:endParaRPr lang="en-US" sz="1000" b="1" dirty="0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78D9089D-FB28-4CC8-9B06-AEA1A354FB2C}"/>
              </a:ext>
            </a:extLst>
          </p:cNvPr>
          <p:cNvSpPr/>
          <p:nvPr/>
        </p:nvSpPr>
        <p:spPr>
          <a:xfrm>
            <a:off x="3861545" y="305207"/>
            <a:ext cx="830450" cy="412453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00" b="1" dirty="0"/>
              <a:t>Define variables</a:t>
            </a:r>
            <a:endParaRPr lang="en-US" sz="1000" b="1" dirty="0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037AB82D-EFBC-40AF-9C8E-309043B4450F}"/>
              </a:ext>
            </a:extLst>
          </p:cNvPr>
          <p:cNvSpPr/>
          <p:nvPr/>
        </p:nvSpPr>
        <p:spPr>
          <a:xfrm>
            <a:off x="4822202" y="287868"/>
            <a:ext cx="1032265" cy="412453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00" b="1" dirty="0"/>
              <a:t>Define </a:t>
            </a:r>
            <a:r>
              <a:rPr lang="es-ES" sz="1000" b="1" dirty="0" err="1"/>
              <a:t>constraints</a:t>
            </a:r>
            <a:endParaRPr lang="en-US" sz="1000" b="1" dirty="0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995529AE-F94C-4ACE-BD26-0F6184D69C2D}"/>
              </a:ext>
            </a:extLst>
          </p:cNvPr>
          <p:cNvSpPr/>
          <p:nvPr/>
        </p:nvSpPr>
        <p:spPr>
          <a:xfrm>
            <a:off x="5984675" y="279932"/>
            <a:ext cx="885794" cy="412454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00" b="1" dirty="0"/>
              <a:t>Define </a:t>
            </a:r>
            <a:r>
              <a:rPr lang="es-ES" sz="1000" b="1" dirty="0" err="1"/>
              <a:t>obj</a:t>
            </a:r>
            <a:r>
              <a:rPr lang="es-ES" sz="1000" b="1" dirty="0"/>
              <a:t> </a:t>
            </a:r>
            <a:r>
              <a:rPr lang="es-ES" sz="1000" b="1" dirty="0" err="1"/>
              <a:t>function</a:t>
            </a:r>
            <a:endParaRPr lang="en-US" sz="1000" b="1" dirty="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EE4F001A-D989-45B0-811A-A42D1083D748}"/>
              </a:ext>
            </a:extLst>
          </p:cNvPr>
          <p:cNvSpPr/>
          <p:nvPr/>
        </p:nvSpPr>
        <p:spPr>
          <a:xfrm>
            <a:off x="8018266" y="279932"/>
            <a:ext cx="934818" cy="412453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Analyze the solution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562EB14-F7CD-4DD2-A21D-001A970A91D0}"/>
              </a:ext>
            </a:extLst>
          </p:cNvPr>
          <p:cNvCxnSpPr>
            <a:cxnSpLocks/>
            <a:stCxn id="21" idx="3"/>
            <a:endCxn id="22" idx="1"/>
          </p:cNvCxnSpPr>
          <p:nvPr/>
        </p:nvCxnSpPr>
        <p:spPr>
          <a:xfrm flipV="1">
            <a:off x="4691995" y="494095"/>
            <a:ext cx="130207" cy="1733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0D2BE03-38C5-4339-8E1C-B89ADBC203F1}"/>
              </a:ext>
            </a:extLst>
          </p:cNvPr>
          <p:cNvCxnSpPr>
            <a:cxnSpLocks/>
            <a:stCxn id="22" idx="3"/>
            <a:endCxn id="23" idx="1"/>
          </p:cNvCxnSpPr>
          <p:nvPr/>
        </p:nvCxnSpPr>
        <p:spPr>
          <a:xfrm flipV="1">
            <a:off x="5854467" y="486159"/>
            <a:ext cx="130208" cy="793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BC9F4FB-B233-42CE-9997-CC889CB7BEA4}"/>
              </a:ext>
            </a:extLst>
          </p:cNvPr>
          <p:cNvCxnSpPr>
            <a:cxnSpLocks/>
            <a:stCxn id="23" idx="3"/>
            <a:endCxn id="20" idx="1"/>
          </p:cNvCxnSpPr>
          <p:nvPr/>
        </p:nvCxnSpPr>
        <p:spPr>
          <a:xfrm>
            <a:off x="6870469" y="486159"/>
            <a:ext cx="103082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6ED8EA5-12BE-4E4A-97C7-068592C5F416}"/>
              </a:ext>
            </a:extLst>
          </p:cNvPr>
          <p:cNvCxnSpPr>
            <a:cxnSpLocks/>
            <a:stCxn id="20" idx="3"/>
            <a:endCxn id="24" idx="1"/>
          </p:cNvCxnSpPr>
          <p:nvPr/>
        </p:nvCxnSpPr>
        <p:spPr>
          <a:xfrm>
            <a:off x="7908370" y="486159"/>
            <a:ext cx="10989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9CEF40D5-441C-4E23-B0F3-8CAAFAB4FEE0}"/>
              </a:ext>
            </a:extLst>
          </p:cNvPr>
          <p:cNvSpPr/>
          <p:nvPr/>
        </p:nvSpPr>
        <p:spPr>
          <a:xfrm>
            <a:off x="6328233" y="2426676"/>
            <a:ext cx="1690033" cy="265723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/>
              <a:t>Total </a:t>
            </a:r>
            <a:r>
              <a:rPr lang="es-ES" sz="1200" dirty="0" err="1"/>
              <a:t>distance</a:t>
            </a:r>
            <a:endParaRPr lang="en-US" sz="1200" dirty="0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9647F95-F7F1-485F-90B6-7E870D82CCC8}"/>
              </a:ext>
            </a:extLst>
          </p:cNvPr>
          <p:cNvCxnSpPr/>
          <p:nvPr/>
        </p:nvCxnSpPr>
        <p:spPr>
          <a:xfrm>
            <a:off x="5712463" y="2580054"/>
            <a:ext cx="41421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A5689856-4B20-444F-8185-97A8FB787513}"/>
              </a:ext>
            </a:extLst>
          </p:cNvPr>
          <p:cNvSpPr txBox="1"/>
          <p:nvPr/>
        </p:nvSpPr>
        <p:spPr>
          <a:xfrm>
            <a:off x="4114800" y="2114061"/>
            <a:ext cx="65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60975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6"/>
          <p:cNvSpPr txBox="1">
            <a:spLocks noGrp="1"/>
          </p:cNvSpPr>
          <p:nvPr>
            <p:ph type="title"/>
          </p:nvPr>
        </p:nvSpPr>
        <p:spPr>
          <a:xfrm>
            <a:off x="226775" y="129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rgbClr val="003B5C"/>
                </a:solidFill>
                <a:latin typeface="Roboto"/>
                <a:ea typeface="Roboto"/>
                <a:cs typeface="Roboto"/>
                <a:sym typeface="Roboto"/>
              </a:rPr>
              <a:t>Solution Analysis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8" name="Google Shape;138;p26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sp>
        <p:nvSpPr>
          <p:cNvPr id="139" name="Google Shape;139;p26"/>
          <p:cNvSpPr txBox="1"/>
          <p:nvPr/>
        </p:nvSpPr>
        <p:spPr>
          <a:xfrm>
            <a:off x="347663" y="945662"/>
            <a:ext cx="8331071" cy="3227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endParaRPr lang="es-ES" b="0" i="1" dirty="0">
              <a:solidFill>
                <a:srgbClr val="666666"/>
              </a:solidFill>
              <a:latin typeface="Cambria Math" panose="02040503050406030204" pitchFamily="18" charset="0"/>
              <a:ea typeface="Roboto"/>
              <a:cs typeface="Roboto"/>
              <a:sym typeface="Roboto"/>
            </a:endParaRPr>
          </a:p>
          <a:p>
            <a:pPr lvl="0"/>
            <a:endParaRPr lang="es-ES" b="0" i="1" dirty="0">
              <a:solidFill>
                <a:srgbClr val="666666"/>
              </a:solidFill>
              <a:latin typeface="Cambria Math" panose="02040503050406030204" pitchFamily="18" charset="0"/>
              <a:ea typeface="Roboto"/>
              <a:cs typeface="Roboto"/>
              <a:sym typeface="Roboto"/>
            </a:endParaRPr>
          </a:p>
          <a:p>
            <a:pPr lvl="0"/>
            <a:endParaRPr lang="es-ES" b="0" i="1" dirty="0">
              <a:solidFill>
                <a:srgbClr val="666666"/>
              </a:solidFill>
              <a:latin typeface="Cambria Math" panose="02040503050406030204" pitchFamily="18" charset="0"/>
              <a:ea typeface="Roboto"/>
              <a:cs typeface="Roboto"/>
              <a:sym typeface="Roboto"/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E6230DF2-6089-454F-A0F0-806F6209F942}"/>
              </a:ext>
            </a:extLst>
          </p:cNvPr>
          <p:cNvSpPr/>
          <p:nvPr/>
        </p:nvSpPr>
        <p:spPr>
          <a:xfrm>
            <a:off x="6973551" y="279932"/>
            <a:ext cx="934819" cy="412454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00" b="1" dirty="0" err="1"/>
              <a:t>Implement</a:t>
            </a:r>
            <a:r>
              <a:rPr lang="es-ES" sz="1000" b="1" dirty="0"/>
              <a:t> &amp; </a:t>
            </a:r>
            <a:r>
              <a:rPr lang="es-ES" sz="1000" b="1" dirty="0" err="1"/>
              <a:t>Optimize</a:t>
            </a:r>
            <a:r>
              <a:rPr lang="es-ES" sz="1000" b="1" dirty="0"/>
              <a:t>!</a:t>
            </a:r>
            <a:endParaRPr lang="en-US" sz="1000" b="1" dirty="0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78D9089D-FB28-4CC8-9B06-AEA1A354FB2C}"/>
              </a:ext>
            </a:extLst>
          </p:cNvPr>
          <p:cNvSpPr/>
          <p:nvPr/>
        </p:nvSpPr>
        <p:spPr>
          <a:xfrm>
            <a:off x="3861545" y="305207"/>
            <a:ext cx="830450" cy="412453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00" b="1" dirty="0"/>
              <a:t>Define variables</a:t>
            </a:r>
            <a:endParaRPr lang="en-US" sz="1000" b="1" dirty="0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037AB82D-EFBC-40AF-9C8E-309043B4450F}"/>
              </a:ext>
            </a:extLst>
          </p:cNvPr>
          <p:cNvSpPr/>
          <p:nvPr/>
        </p:nvSpPr>
        <p:spPr>
          <a:xfrm>
            <a:off x="4822202" y="287868"/>
            <a:ext cx="1032265" cy="412453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00" b="1" dirty="0"/>
              <a:t>Define </a:t>
            </a:r>
            <a:r>
              <a:rPr lang="es-ES" sz="1000" b="1" dirty="0" err="1"/>
              <a:t>constraints</a:t>
            </a:r>
            <a:endParaRPr lang="en-US" sz="1000" b="1" dirty="0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995529AE-F94C-4ACE-BD26-0F6184D69C2D}"/>
              </a:ext>
            </a:extLst>
          </p:cNvPr>
          <p:cNvSpPr/>
          <p:nvPr/>
        </p:nvSpPr>
        <p:spPr>
          <a:xfrm>
            <a:off x="5984675" y="279932"/>
            <a:ext cx="885794" cy="412454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00" b="1" dirty="0"/>
              <a:t>Define </a:t>
            </a:r>
            <a:r>
              <a:rPr lang="es-ES" sz="1000" b="1" dirty="0" err="1"/>
              <a:t>obj</a:t>
            </a:r>
            <a:r>
              <a:rPr lang="es-ES" sz="1000" b="1" dirty="0"/>
              <a:t> </a:t>
            </a:r>
            <a:r>
              <a:rPr lang="es-ES" sz="1000" b="1" dirty="0" err="1"/>
              <a:t>function</a:t>
            </a:r>
            <a:endParaRPr lang="en-US" sz="1000" b="1" dirty="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EE4F001A-D989-45B0-811A-A42D1083D748}"/>
              </a:ext>
            </a:extLst>
          </p:cNvPr>
          <p:cNvSpPr/>
          <p:nvPr/>
        </p:nvSpPr>
        <p:spPr>
          <a:xfrm>
            <a:off x="8018266" y="279932"/>
            <a:ext cx="934818" cy="412453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/>
              <a:t>Analyze the solution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562EB14-F7CD-4DD2-A21D-001A970A91D0}"/>
              </a:ext>
            </a:extLst>
          </p:cNvPr>
          <p:cNvCxnSpPr>
            <a:cxnSpLocks/>
            <a:stCxn id="21" idx="3"/>
            <a:endCxn id="22" idx="1"/>
          </p:cNvCxnSpPr>
          <p:nvPr/>
        </p:nvCxnSpPr>
        <p:spPr>
          <a:xfrm flipV="1">
            <a:off x="4691995" y="494095"/>
            <a:ext cx="130207" cy="1733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0D2BE03-38C5-4339-8E1C-B89ADBC203F1}"/>
              </a:ext>
            </a:extLst>
          </p:cNvPr>
          <p:cNvCxnSpPr>
            <a:cxnSpLocks/>
            <a:stCxn id="22" idx="3"/>
            <a:endCxn id="23" idx="1"/>
          </p:cNvCxnSpPr>
          <p:nvPr/>
        </p:nvCxnSpPr>
        <p:spPr>
          <a:xfrm flipV="1">
            <a:off x="5854467" y="486159"/>
            <a:ext cx="130208" cy="793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BC9F4FB-B233-42CE-9997-CC889CB7BEA4}"/>
              </a:ext>
            </a:extLst>
          </p:cNvPr>
          <p:cNvCxnSpPr>
            <a:cxnSpLocks/>
            <a:stCxn id="23" idx="3"/>
            <a:endCxn id="20" idx="1"/>
          </p:cNvCxnSpPr>
          <p:nvPr/>
        </p:nvCxnSpPr>
        <p:spPr>
          <a:xfrm>
            <a:off x="6870469" y="486159"/>
            <a:ext cx="103082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6ED8EA5-12BE-4E4A-97C7-068592C5F416}"/>
              </a:ext>
            </a:extLst>
          </p:cNvPr>
          <p:cNvCxnSpPr>
            <a:cxnSpLocks/>
            <a:stCxn id="20" idx="3"/>
            <a:endCxn id="24" idx="1"/>
          </p:cNvCxnSpPr>
          <p:nvPr/>
        </p:nvCxnSpPr>
        <p:spPr>
          <a:xfrm>
            <a:off x="7908370" y="486159"/>
            <a:ext cx="10989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14B00440-95F4-4A3C-A5C3-207F33D505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940" y="1681989"/>
            <a:ext cx="3923996" cy="2491426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29EE754-9B61-4AE9-A6A9-4EEF3BA9783A}"/>
              </a:ext>
            </a:extLst>
          </p:cNvPr>
          <p:cNvSpPr/>
          <p:nvPr/>
        </p:nvSpPr>
        <p:spPr>
          <a:xfrm>
            <a:off x="589940" y="1291222"/>
            <a:ext cx="3833568" cy="35000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 err="1"/>
              <a:t>Generated</a:t>
            </a:r>
            <a:r>
              <a:rPr lang="es-ES" b="1" dirty="0"/>
              <a:t> Schedule</a:t>
            </a:r>
            <a:endParaRPr lang="en-US" b="1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BB9E6375-A03C-459A-9B3F-12691DFAB127}"/>
              </a:ext>
            </a:extLst>
          </p:cNvPr>
          <p:cNvSpPr/>
          <p:nvPr/>
        </p:nvSpPr>
        <p:spPr>
          <a:xfrm>
            <a:off x="6011518" y="2076537"/>
            <a:ext cx="1820984" cy="9660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/>
              <a:t>Total </a:t>
            </a:r>
            <a:r>
              <a:rPr lang="es-ES" b="1" dirty="0" err="1"/>
              <a:t>Distance</a:t>
            </a:r>
            <a:endParaRPr lang="es-ES" b="1" dirty="0"/>
          </a:p>
          <a:p>
            <a:pPr algn="ctr"/>
            <a:r>
              <a:rPr lang="es-ES" dirty="0"/>
              <a:t>15.604 km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44233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6"/>
          <p:cNvSpPr txBox="1">
            <a:spLocks noGrp="1"/>
          </p:cNvSpPr>
          <p:nvPr>
            <p:ph type="title"/>
          </p:nvPr>
        </p:nvSpPr>
        <p:spPr>
          <a:xfrm>
            <a:off x="226775" y="129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rgbClr val="003B5C"/>
                </a:solidFill>
                <a:latin typeface="Roboto"/>
                <a:ea typeface="Roboto"/>
                <a:cs typeface="Roboto"/>
                <a:sym typeface="Roboto"/>
              </a:rPr>
              <a:t>Advantages of Linear Programming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8" name="Google Shape;138;p26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sp>
        <p:nvSpPr>
          <p:cNvPr id="139" name="Google Shape;139;p26"/>
          <p:cNvSpPr txBox="1"/>
          <p:nvPr/>
        </p:nvSpPr>
        <p:spPr>
          <a:xfrm>
            <a:off x="347663" y="945662"/>
            <a:ext cx="8331071" cy="3227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Using a model that is an abstraction of reality allows the following things:</a:t>
            </a:r>
          </a:p>
          <a:p>
            <a:pPr lvl="0"/>
            <a:endParaRPr lang="en-US" dirty="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Adapting this model for other applications (</a:t>
            </a:r>
            <a:r>
              <a:rPr lang="en-US" dirty="0" err="1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e.g</a:t>
            </a:r>
            <a:r>
              <a:rPr lang="en-US" dirty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 vehicle routing)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If new constraints appear or other objective function should be used, the model can be easily adapted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0"/>
            <a:r>
              <a:rPr lang="en-US" dirty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So, let´s change the model!</a:t>
            </a:r>
          </a:p>
          <a:p>
            <a:pPr lvl="0"/>
            <a:endParaRPr lang="en-US" dirty="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0"/>
            <a:endParaRPr lang="en-US" dirty="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0"/>
            <a:endParaRPr lang="en-US" dirty="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098" name="Picture 2" descr="Welcome To The Future GIFs - Get the best GIF on GIPHY">
            <a:extLst>
              <a:ext uri="{FF2B5EF4-FFF2-40B4-BE49-F238E27FC236}">
                <a16:creationId xmlns:a16="http://schemas.microsoft.com/office/drawing/2014/main" id="{D8095428-9933-4CF8-BF82-CC889E571BE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1610" y="2559538"/>
            <a:ext cx="2543175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7605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6"/>
          <p:cNvSpPr txBox="1">
            <a:spLocks noGrp="1"/>
          </p:cNvSpPr>
          <p:nvPr>
            <p:ph type="title"/>
          </p:nvPr>
        </p:nvSpPr>
        <p:spPr>
          <a:xfrm>
            <a:off x="226775" y="129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rgbClr val="003B5C"/>
                </a:solidFill>
                <a:latin typeface="Roboto"/>
                <a:ea typeface="Roboto"/>
                <a:cs typeface="Roboto"/>
                <a:sym typeface="Roboto"/>
              </a:rPr>
              <a:t>Changing the model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8" name="Google Shape;138;p26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Google Shape;139;p26"/>
              <p:cNvSpPr txBox="1"/>
              <p:nvPr/>
            </p:nvSpPr>
            <p:spPr>
              <a:xfrm>
                <a:off x="347663" y="945662"/>
                <a:ext cx="8331071" cy="322775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lvl="0"/>
                <a:r>
                  <a:rPr lang="en-US" dirty="0">
                    <a:solidFill>
                      <a:srgbClr val="666666"/>
                    </a:solidFill>
                    <a:latin typeface="Roboto"/>
                    <a:ea typeface="Roboto"/>
                    <a:cs typeface="Roboto"/>
                    <a:sym typeface="Roboto"/>
                  </a:rPr>
                  <a:t>Instead of minimizing total distance, AFA wants to maximize the tournament’s interest in the last matches of the tournament. In order to do this, they have created a metric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b="0" i="1" smtClean="0">
                            <a:solidFill>
                              <a:srgbClr val="666666"/>
                            </a:solidFill>
                            <a:latin typeface="Cambria Math" panose="02040503050406030204" pitchFamily="18" charset="0"/>
                            <a:ea typeface="Roboto"/>
                            <a:cs typeface="Roboto"/>
                            <a:sym typeface="Roboto"/>
                          </a:rPr>
                        </m:ctrlPr>
                      </m:sSubPr>
                      <m:e>
                        <m:r>
                          <a:rPr lang="es-ES" b="0" i="1" smtClean="0">
                            <a:solidFill>
                              <a:srgbClr val="666666"/>
                            </a:solidFill>
                            <a:latin typeface="Cambria Math" panose="02040503050406030204" pitchFamily="18" charset="0"/>
                            <a:ea typeface="Roboto"/>
                            <a:cs typeface="Roboto"/>
                            <a:sym typeface="Roboto"/>
                          </a:rPr>
                          <m:t>𝑝</m:t>
                        </m:r>
                      </m:e>
                      <m:sub>
                        <m:r>
                          <a:rPr lang="es-ES" b="0" i="1" smtClean="0">
                            <a:solidFill>
                              <a:srgbClr val="666666"/>
                            </a:solidFill>
                            <a:latin typeface="Cambria Math" panose="02040503050406030204" pitchFamily="18" charset="0"/>
                            <a:ea typeface="Roboto"/>
                            <a:cs typeface="Roboto"/>
                            <a:sym typeface="Roboto"/>
                          </a:rPr>
                          <m:t>𝑖𝑗𝑡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666666"/>
                    </a:solidFill>
                    <a:latin typeface="Roboto"/>
                    <a:ea typeface="Roboto"/>
                    <a:cs typeface="Roboto"/>
                    <a:sym typeface="Roboto"/>
                  </a:rPr>
                  <a:t> that evaluates the interest generated by a match played by teams </a:t>
                </a:r>
                <a14:m>
                  <m:oMath xmlns:m="http://schemas.openxmlformats.org/officeDocument/2006/math">
                    <m:r>
                      <a:rPr lang="es-ES" b="0" i="1" smtClean="0">
                        <a:solidFill>
                          <a:srgbClr val="666666"/>
                        </a:solidFill>
                        <a:latin typeface="Cambria Math" panose="02040503050406030204" pitchFamily="18" charset="0"/>
                        <a:ea typeface="Roboto"/>
                        <a:cs typeface="Roboto"/>
                        <a:sym typeface="Roboto"/>
                      </a:rPr>
                      <m:t>𝑖</m:t>
                    </m:r>
                  </m:oMath>
                </a14:m>
                <a:r>
                  <a:rPr lang="en-US" dirty="0">
                    <a:solidFill>
                      <a:srgbClr val="666666"/>
                    </a:solidFill>
                    <a:latin typeface="Roboto"/>
                    <a:ea typeface="Roboto"/>
                    <a:cs typeface="Roboto"/>
                    <a:sym typeface="Roboto"/>
                  </a:rPr>
                  <a:t> and </a:t>
                </a:r>
                <a14:m>
                  <m:oMath xmlns:m="http://schemas.openxmlformats.org/officeDocument/2006/math">
                    <m:r>
                      <a:rPr lang="es-ES" b="0" i="1" smtClean="0">
                        <a:solidFill>
                          <a:srgbClr val="666666"/>
                        </a:solidFill>
                        <a:latin typeface="Cambria Math" panose="02040503050406030204" pitchFamily="18" charset="0"/>
                        <a:ea typeface="Roboto"/>
                        <a:cs typeface="Roboto"/>
                        <a:sym typeface="Roboto"/>
                      </a:rPr>
                      <m:t>𝑗</m:t>
                    </m:r>
                  </m:oMath>
                </a14:m>
                <a:r>
                  <a:rPr lang="en-US" dirty="0">
                    <a:solidFill>
                      <a:srgbClr val="666666"/>
                    </a:solidFill>
                    <a:latin typeface="Roboto"/>
                    <a:ea typeface="Roboto"/>
                    <a:cs typeface="Roboto"/>
                    <a:sym typeface="Roboto"/>
                  </a:rPr>
                  <a:t>, played in matchday </a:t>
                </a:r>
                <a14:m>
                  <m:oMath xmlns:m="http://schemas.openxmlformats.org/officeDocument/2006/math">
                    <m:r>
                      <a:rPr lang="es-ES" b="0" i="1" smtClean="0">
                        <a:solidFill>
                          <a:srgbClr val="666666"/>
                        </a:solidFill>
                        <a:latin typeface="Cambria Math" panose="02040503050406030204" pitchFamily="18" charset="0"/>
                        <a:ea typeface="Roboto"/>
                        <a:cs typeface="Roboto"/>
                        <a:sym typeface="Roboto"/>
                      </a:rPr>
                      <m:t>𝑡</m:t>
                    </m:r>
                  </m:oMath>
                </a14:m>
                <a:r>
                  <a:rPr lang="en-US" dirty="0">
                    <a:solidFill>
                      <a:srgbClr val="666666"/>
                    </a:solidFill>
                    <a:latin typeface="Roboto"/>
                    <a:ea typeface="Roboto"/>
                    <a:cs typeface="Roboto"/>
                    <a:sym typeface="Roboto"/>
                  </a:rPr>
                  <a:t>, which uses the position of each team in last year’s tournament (the position of team </a:t>
                </a:r>
                <a14:m>
                  <m:oMath xmlns:m="http://schemas.openxmlformats.org/officeDocument/2006/math">
                    <m:r>
                      <a:rPr lang="es-ES" i="1">
                        <a:solidFill>
                          <a:srgbClr val="666666"/>
                        </a:solidFill>
                        <a:latin typeface="Cambria Math" panose="02040503050406030204" pitchFamily="18" charset="0"/>
                        <a:ea typeface="Roboto"/>
                        <a:cs typeface="Roboto"/>
                        <a:sym typeface="Roboto"/>
                      </a:rPr>
                      <m:t>𝑖</m:t>
                    </m:r>
                  </m:oMath>
                </a14:m>
                <a:r>
                  <a:rPr lang="en-US" dirty="0">
                    <a:solidFill>
                      <a:srgbClr val="666666"/>
                    </a:solidFill>
                    <a:latin typeface="Roboto"/>
                    <a:ea typeface="Roboto"/>
                    <a:cs typeface="Roboto"/>
                    <a:sym typeface="Roboto"/>
                  </a:rPr>
                  <a:t> is defined by the constant </a:t>
                </a:r>
                <a14:m>
                  <m:oMath xmlns:m="http://schemas.openxmlformats.org/officeDocument/2006/math">
                    <m:r>
                      <a:rPr lang="es-ES" b="0" i="1" smtClean="0">
                        <a:solidFill>
                          <a:srgbClr val="666666"/>
                        </a:solidFill>
                        <a:latin typeface="Cambria Math" panose="02040503050406030204" pitchFamily="18" charset="0"/>
                        <a:ea typeface="Roboto"/>
                        <a:cs typeface="Roboto"/>
                        <a:sym typeface="Roboto"/>
                      </a:rPr>
                      <m:t>𝑝𝑜</m:t>
                    </m:r>
                    <m:sSub>
                      <m:sSubPr>
                        <m:ctrlPr>
                          <a:rPr lang="es-ES" b="0" i="1" smtClean="0">
                            <a:solidFill>
                              <a:srgbClr val="666666"/>
                            </a:solidFill>
                            <a:latin typeface="Cambria Math" panose="02040503050406030204" pitchFamily="18" charset="0"/>
                            <a:ea typeface="Roboto"/>
                            <a:cs typeface="Roboto"/>
                            <a:sym typeface="Roboto"/>
                          </a:rPr>
                        </m:ctrlPr>
                      </m:sSubPr>
                      <m:e>
                        <m:r>
                          <a:rPr lang="es-ES" b="0" i="1" smtClean="0">
                            <a:solidFill>
                              <a:srgbClr val="666666"/>
                            </a:solidFill>
                            <a:latin typeface="Cambria Math" panose="02040503050406030204" pitchFamily="18" charset="0"/>
                            <a:ea typeface="Roboto"/>
                            <a:cs typeface="Roboto"/>
                            <a:sym typeface="Roboto"/>
                          </a:rPr>
                          <m:t>𝑠</m:t>
                        </m:r>
                      </m:e>
                      <m:sub>
                        <m:r>
                          <a:rPr lang="es-ES" b="0" i="1" smtClean="0">
                            <a:solidFill>
                              <a:srgbClr val="666666"/>
                            </a:solidFill>
                            <a:latin typeface="Cambria Math" panose="02040503050406030204" pitchFamily="18" charset="0"/>
                            <a:ea typeface="Roboto"/>
                            <a:cs typeface="Roboto"/>
                            <a:sym typeface="Roboto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666666"/>
                    </a:solidFill>
                    <a:latin typeface="Roboto"/>
                    <a:ea typeface="Roboto"/>
                    <a:cs typeface="Roboto"/>
                    <a:sym typeface="Roboto"/>
                  </a:rPr>
                  <a:t>).</a:t>
                </a:r>
              </a:p>
              <a:p>
                <a:pPr lvl="0"/>
                <a:endParaRPr lang="en-US" dirty="0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b="0" i="1" smtClean="0">
                              <a:solidFill>
                                <a:srgbClr val="666666"/>
                              </a:solidFill>
                              <a:latin typeface="Cambria Math" panose="02040503050406030204" pitchFamily="18" charset="0"/>
                              <a:ea typeface="Roboto"/>
                              <a:cs typeface="Roboto"/>
                              <a:sym typeface="Roboto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solidFill>
                                <a:srgbClr val="666666"/>
                              </a:solidFill>
                              <a:latin typeface="Cambria Math" panose="02040503050406030204" pitchFamily="18" charset="0"/>
                              <a:ea typeface="Roboto"/>
                              <a:cs typeface="Roboto"/>
                              <a:sym typeface="Roboto"/>
                            </a:rPr>
                            <m:t>𝑝</m:t>
                          </m:r>
                        </m:e>
                        <m:sub>
                          <m:r>
                            <a:rPr lang="es-ES" b="0" i="1" smtClean="0">
                              <a:solidFill>
                                <a:srgbClr val="666666"/>
                              </a:solidFill>
                              <a:latin typeface="Cambria Math" panose="02040503050406030204" pitchFamily="18" charset="0"/>
                              <a:ea typeface="Roboto"/>
                              <a:cs typeface="Roboto"/>
                              <a:sym typeface="Roboto"/>
                            </a:rPr>
                            <m:t>𝑖𝑗𝑡</m:t>
                          </m:r>
                        </m:sub>
                      </m:sSub>
                      <m:r>
                        <a:rPr lang="es-ES" b="0" i="1" smtClean="0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  <a:ea typeface="Roboto"/>
                          <a:cs typeface="Roboto"/>
                          <a:sym typeface="Roboto"/>
                        </a:rPr>
                        <m:t>= </m:t>
                      </m:r>
                      <m:f>
                        <m:fPr>
                          <m:ctrlPr>
                            <a:rPr lang="es-ES" b="0" i="1" smtClean="0">
                              <a:solidFill>
                                <a:srgbClr val="666666"/>
                              </a:solidFill>
                              <a:latin typeface="Cambria Math" panose="02040503050406030204" pitchFamily="18" charset="0"/>
                              <a:ea typeface="Roboto"/>
                              <a:sym typeface="Roboto"/>
                            </a:rPr>
                          </m:ctrlPr>
                        </m:fPr>
                        <m:num>
                          <m:r>
                            <a:rPr lang="es-ES" b="0" i="1" smtClean="0">
                              <a:solidFill>
                                <a:srgbClr val="666666"/>
                              </a:solidFill>
                              <a:latin typeface="Cambria Math" panose="02040503050406030204" pitchFamily="18" charset="0"/>
                              <a:ea typeface="Roboto"/>
                              <a:sym typeface="Roboto"/>
                            </a:rPr>
                            <m:t>𝑡</m:t>
                          </m:r>
                        </m:num>
                        <m:den>
                          <m:r>
                            <a:rPr lang="es-ES" b="0" i="1" smtClean="0">
                              <a:solidFill>
                                <a:srgbClr val="666666"/>
                              </a:solidFill>
                              <a:latin typeface="Cambria Math" panose="02040503050406030204" pitchFamily="18" charset="0"/>
                              <a:ea typeface="Roboto"/>
                              <a:sym typeface="Roboto"/>
                            </a:rPr>
                            <m:t>1+|</m:t>
                          </m:r>
                          <m:r>
                            <a:rPr lang="es-ES" b="0" i="1" smtClean="0">
                              <a:solidFill>
                                <a:srgbClr val="666666"/>
                              </a:solidFill>
                              <a:latin typeface="Cambria Math" panose="02040503050406030204" pitchFamily="18" charset="0"/>
                              <a:ea typeface="Roboto"/>
                              <a:sym typeface="Roboto"/>
                            </a:rPr>
                            <m:t>𝑝𝑜</m:t>
                          </m:r>
                          <m:sSub>
                            <m:sSubPr>
                              <m:ctrlPr>
                                <a:rPr lang="es-ES" b="0" i="1" smtClean="0">
                                  <a:solidFill>
                                    <a:srgbClr val="666666"/>
                                  </a:solidFill>
                                  <a:latin typeface="Cambria Math" panose="02040503050406030204" pitchFamily="18" charset="0"/>
                                  <a:ea typeface="Roboto"/>
                                  <a:sym typeface="Roboto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solidFill>
                                    <a:srgbClr val="666666"/>
                                  </a:solidFill>
                                  <a:latin typeface="Cambria Math" panose="02040503050406030204" pitchFamily="18" charset="0"/>
                                  <a:ea typeface="Roboto"/>
                                  <a:sym typeface="Roboto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s-ES" b="0" i="1" smtClean="0">
                                  <a:solidFill>
                                    <a:srgbClr val="666666"/>
                                  </a:solidFill>
                                  <a:latin typeface="Cambria Math" panose="02040503050406030204" pitchFamily="18" charset="0"/>
                                  <a:ea typeface="Roboto"/>
                                  <a:sym typeface="Roboto"/>
                                </a:rPr>
                                <m:t>𝑖</m:t>
                              </m:r>
                            </m:sub>
                          </m:sSub>
                          <m:r>
                            <a:rPr lang="es-ES" b="0" i="1" smtClean="0">
                              <a:solidFill>
                                <a:srgbClr val="666666"/>
                              </a:solidFill>
                              <a:latin typeface="Cambria Math" panose="02040503050406030204" pitchFamily="18" charset="0"/>
                              <a:ea typeface="Roboto"/>
                              <a:sym typeface="Roboto"/>
                            </a:rPr>
                            <m:t>−</m:t>
                          </m:r>
                          <m:r>
                            <a:rPr lang="es-ES" b="0" i="1" smtClean="0">
                              <a:solidFill>
                                <a:srgbClr val="666666"/>
                              </a:solidFill>
                              <a:latin typeface="Cambria Math" panose="02040503050406030204" pitchFamily="18" charset="0"/>
                              <a:ea typeface="Roboto"/>
                              <a:sym typeface="Roboto"/>
                            </a:rPr>
                            <m:t>𝑝𝑜</m:t>
                          </m:r>
                          <m:sSub>
                            <m:sSubPr>
                              <m:ctrlPr>
                                <a:rPr lang="es-ES" b="0" i="1" smtClean="0">
                                  <a:solidFill>
                                    <a:srgbClr val="666666"/>
                                  </a:solidFill>
                                  <a:latin typeface="Cambria Math" panose="02040503050406030204" pitchFamily="18" charset="0"/>
                                  <a:ea typeface="Roboto"/>
                                  <a:sym typeface="Roboto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solidFill>
                                    <a:srgbClr val="666666"/>
                                  </a:solidFill>
                                  <a:latin typeface="Cambria Math" panose="02040503050406030204" pitchFamily="18" charset="0"/>
                                  <a:ea typeface="Roboto"/>
                                  <a:sym typeface="Roboto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s-ES" b="0" i="1" smtClean="0">
                                  <a:solidFill>
                                    <a:srgbClr val="666666"/>
                                  </a:solidFill>
                                  <a:latin typeface="Cambria Math" panose="02040503050406030204" pitchFamily="18" charset="0"/>
                                  <a:ea typeface="Roboto"/>
                                  <a:sym typeface="Roboto"/>
                                </a:rPr>
                                <m:t>𝑗</m:t>
                              </m:r>
                            </m:sub>
                          </m:sSub>
                          <m:r>
                            <a:rPr lang="es-ES" b="0" i="1" smtClean="0">
                              <a:solidFill>
                                <a:srgbClr val="666666"/>
                              </a:solidFill>
                              <a:latin typeface="Cambria Math" panose="02040503050406030204" pitchFamily="18" charset="0"/>
                              <a:ea typeface="Roboto"/>
                              <a:sym typeface="Roboto"/>
                            </a:rPr>
                            <m:t>|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lvl="0"/>
                <a:endParaRPr lang="en-US" dirty="0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lvl="0"/>
                <a:r>
                  <a:rPr lang="en-US" dirty="0">
                    <a:solidFill>
                      <a:srgbClr val="666666"/>
                    </a:solidFill>
                    <a:latin typeface="Roboto"/>
                    <a:ea typeface="Roboto"/>
                    <a:cs typeface="Roboto"/>
                    <a:sym typeface="Roboto"/>
                  </a:rPr>
                  <a:t>So, how does the formulation of the problem change?</a:t>
                </a:r>
              </a:p>
              <a:p>
                <a:pPr lvl="0"/>
                <a:endParaRPr lang="en-US" dirty="0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marL="285750" lvl="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666666"/>
                    </a:solidFill>
                    <a:latin typeface="Roboto"/>
                    <a:ea typeface="Roboto"/>
                    <a:cs typeface="Roboto"/>
                    <a:sym typeface="Roboto"/>
                  </a:rPr>
                  <a:t>Constraints (6) to (9) disappear as we are no longer considering distance</a:t>
                </a:r>
              </a:p>
              <a:p>
                <a:pPr marL="285750" lvl="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666666"/>
                    </a:solidFill>
                    <a:latin typeface="Roboto"/>
                    <a:ea typeface="Roboto"/>
                    <a:cs typeface="Roboto"/>
                    <a:sym typeface="Roboto"/>
                  </a:rPr>
                  <a:t>The objective function is changed. The new objective function is equal to:</a:t>
                </a:r>
              </a:p>
              <a:p>
                <a:pPr marL="285750" lvl="0" indent="-28575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s-ES" b="0" i="1" smtClean="0">
                              <a:solidFill>
                                <a:srgbClr val="666666"/>
                              </a:solidFill>
                              <a:latin typeface="Cambria Math" panose="02040503050406030204" pitchFamily="18" charset="0"/>
                              <a:ea typeface="Roboto"/>
                              <a:cs typeface="Roboto"/>
                              <a:sym typeface="Roboto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s-ES" b="0" i="0" smtClean="0">
                              <a:solidFill>
                                <a:srgbClr val="666666"/>
                              </a:solidFill>
                              <a:latin typeface="Cambria Math" panose="02040503050406030204" pitchFamily="18" charset="0"/>
                              <a:ea typeface="Roboto"/>
                              <a:cs typeface="Roboto"/>
                              <a:sym typeface="Roboto"/>
                            </a:rPr>
                            <m:t>max</m:t>
                          </m:r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s-ES" b="0" i="1" smtClean="0">
                                  <a:solidFill>
                                    <a:srgbClr val="666666"/>
                                  </a:solidFill>
                                  <a:latin typeface="Cambria Math" panose="02040503050406030204" pitchFamily="18" charset="0"/>
                                  <a:ea typeface="Roboto"/>
                                  <a:sym typeface="Roboto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s-ES" b="0" i="1" smtClean="0">
                                  <a:solidFill>
                                    <a:srgbClr val="666666"/>
                                  </a:solidFill>
                                  <a:latin typeface="Cambria Math" panose="02040503050406030204" pitchFamily="18" charset="0"/>
                                  <a:ea typeface="Roboto"/>
                                  <a:sym typeface="Roboto"/>
                                </a:rPr>
                                <m:t>𝑖</m:t>
                              </m:r>
                            </m:sub>
                            <m:sup/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s-ES" b="0" i="1" smtClean="0">
                                      <a:solidFill>
                                        <a:srgbClr val="666666"/>
                                      </a:solidFill>
                                      <a:latin typeface="Cambria Math" panose="02040503050406030204" pitchFamily="18" charset="0"/>
                                      <a:ea typeface="Roboto"/>
                                      <a:sym typeface="Roboto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s-ES" b="0" i="1" smtClean="0">
                                      <a:solidFill>
                                        <a:srgbClr val="666666"/>
                                      </a:solidFill>
                                      <a:latin typeface="Cambria Math" panose="02040503050406030204" pitchFamily="18" charset="0"/>
                                      <a:ea typeface="Roboto"/>
                                      <a:sym typeface="Roboto"/>
                                    </a:rPr>
                                    <m:t>𝑗</m:t>
                                  </m:r>
                                </m:sub>
                                <m:sup/>
                                <m:e>
                                  <m:nary>
                                    <m:naryPr>
                                      <m:chr m:val="∑"/>
                                      <m:supHide m:val="on"/>
                                      <m:ctrlPr>
                                        <a:rPr lang="es-ES" b="0" i="1" smtClean="0">
                                          <a:solidFill>
                                            <a:srgbClr val="666666"/>
                                          </a:solidFill>
                                          <a:latin typeface="Cambria Math" panose="02040503050406030204" pitchFamily="18" charset="0"/>
                                          <a:ea typeface="Roboto"/>
                                          <a:sym typeface="Roboto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es-ES" b="0" i="1" smtClean="0">
                                          <a:solidFill>
                                            <a:srgbClr val="666666"/>
                                          </a:solidFill>
                                          <a:latin typeface="Cambria Math" panose="02040503050406030204" pitchFamily="18" charset="0"/>
                                          <a:ea typeface="Roboto"/>
                                          <a:sym typeface="Roboto"/>
                                        </a:rPr>
                                        <m:t>𝑡</m:t>
                                      </m:r>
                                    </m:sub>
                                    <m:sup/>
                                    <m:e>
                                      <m:sSub>
                                        <m:sSubPr>
                                          <m:ctrlPr>
                                            <a:rPr lang="es-ES" b="0" i="1" smtClean="0">
                                              <a:solidFill>
                                                <a:srgbClr val="666666"/>
                                              </a:solidFill>
                                              <a:latin typeface="Cambria Math" panose="02040503050406030204" pitchFamily="18" charset="0"/>
                                              <a:ea typeface="Roboto"/>
                                              <a:sym typeface="Roboto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s-ES" b="0" i="1" smtClean="0">
                                              <a:solidFill>
                                                <a:srgbClr val="666666"/>
                                              </a:solidFill>
                                              <a:latin typeface="Cambria Math" panose="02040503050406030204" pitchFamily="18" charset="0"/>
                                              <a:ea typeface="Roboto"/>
                                              <a:sym typeface="Roboto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s-ES" b="0" i="1" smtClean="0">
                                              <a:solidFill>
                                                <a:srgbClr val="666666"/>
                                              </a:solidFill>
                                              <a:latin typeface="Cambria Math" panose="02040503050406030204" pitchFamily="18" charset="0"/>
                                              <a:ea typeface="Roboto"/>
                                              <a:sym typeface="Roboto"/>
                                            </a:rPr>
                                            <m:t>𝑖𝑗𝑡</m:t>
                                          </m:r>
                                        </m:sub>
                                      </m:sSub>
                                      <m:r>
                                        <a:rPr lang="es-ES" b="0" i="1" smtClean="0">
                                          <a:solidFill>
                                            <a:srgbClr val="666666"/>
                                          </a:solidFill>
                                          <a:latin typeface="Cambria Math" panose="02040503050406030204" pitchFamily="18" charset="0"/>
                                          <a:ea typeface="Roboto"/>
                                          <a:sym typeface="Roboto"/>
                                        </a:rPr>
                                        <m:t>∗</m:t>
                                      </m:r>
                                      <m:sSub>
                                        <m:sSubPr>
                                          <m:ctrlPr>
                                            <a:rPr lang="es-ES" b="0" i="1" smtClean="0">
                                              <a:solidFill>
                                                <a:srgbClr val="666666"/>
                                              </a:solidFill>
                                              <a:latin typeface="Cambria Math" panose="02040503050406030204" pitchFamily="18" charset="0"/>
                                              <a:ea typeface="Roboto"/>
                                              <a:sym typeface="Roboto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s-ES" b="0" i="1" smtClean="0">
                                              <a:solidFill>
                                                <a:srgbClr val="666666"/>
                                              </a:solidFill>
                                              <a:latin typeface="Cambria Math" panose="02040503050406030204" pitchFamily="18" charset="0"/>
                                              <a:ea typeface="Roboto"/>
                                              <a:sym typeface="Roboto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s-ES" b="0" i="1" smtClean="0">
                                              <a:solidFill>
                                                <a:srgbClr val="666666"/>
                                              </a:solidFill>
                                              <a:latin typeface="Cambria Math" panose="02040503050406030204" pitchFamily="18" charset="0"/>
                                              <a:ea typeface="Roboto"/>
                                              <a:sym typeface="Roboto"/>
                                            </a:rPr>
                                            <m:t>𝑖𝑗𝑡</m:t>
                                          </m:r>
                                        </m:sub>
                                      </m:sSub>
                                    </m:e>
                                  </m:nary>
                                </m:e>
                              </m:nary>
                            </m:e>
                          </m:nary>
                        </m:e>
                      </m:func>
                    </m:oMath>
                  </m:oMathPara>
                </a14:m>
                <a:endParaRPr lang="en-US" dirty="0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lvl="0"/>
                <a:endParaRPr lang="en-US" dirty="0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lvl="0"/>
                <a:endParaRPr lang="en-US" dirty="0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lvl="0"/>
                <a:endParaRPr lang="en-US" dirty="0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lvl="0"/>
                <a:endParaRPr lang="en-US" dirty="0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lvl="0"/>
                <a:endParaRPr lang="en-US" dirty="0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mc:Choice>
        <mc:Fallback xmlns="">
          <p:sp>
            <p:nvSpPr>
              <p:cNvPr id="139" name="Google Shape;139;p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663" y="945662"/>
                <a:ext cx="8331071" cy="3227753"/>
              </a:xfrm>
              <a:prstGeom prst="rect">
                <a:avLst/>
              </a:prstGeom>
              <a:blipFill>
                <a:blip r:embed="rId3"/>
                <a:stretch>
                  <a:fillRect l="-219" r="-439" b="-3905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628927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5"/>
          <p:cNvSpPr/>
          <p:nvPr/>
        </p:nvSpPr>
        <p:spPr>
          <a:xfrm>
            <a:off x="5880381" y="2562025"/>
            <a:ext cx="1381800" cy="1365600"/>
          </a:xfrm>
          <a:prstGeom prst="ellipse">
            <a:avLst/>
          </a:prstGeom>
          <a:noFill/>
          <a:ln w="9525" cap="flat" cmpd="sng">
            <a:solidFill>
              <a:srgbClr val="CFD8D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25"/>
          <p:cNvSpPr txBox="1">
            <a:spLocks noGrp="1"/>
          </p:cNvSpPr>
          <p:nvPr>
            <p:ph type="subTitle" idx="4294967295"/>
          </p:nvPr>
        </p:nvSpPr>
        <p:spPr>
          <a:xfrm>
            <a:off x="1637500" y="1563713"/>
            <a:ext cx="56421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3600" b="1" dirty="0">
                <a:latin typeface="Roboto"/>
                <a:ea typeface="Roboto"/>
                <a:cs typeface="Roboto"/>
                <a:sym typeface="Roboto"/>
              </a:rPr>
              <a:t>Nicolás García Aramouni</a:t>
            </a:r>
            <a:endParaRPr sz="3600"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4" name="Google Shape;124;p25"/>
          <p:cNvSpPr txBox="1">
            <a:spLocks noGrp="1"/>
          </p:cNvSpPr>
          <p:nvPr>
            <p:ph type="body" idx="4294967295"/>
          </p:nvPr>
        </p:nvSpPr>
        <p:spPr>
          <a:xfrm>
            <a:off x="1637500" y="2503275"/>
            <a:ext cx="5351400" cy="246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Bachelor in Business Economics</a:t>
            </a:r>
            <a:r>
              <a:rPr lang="en" sz="14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@ </a:t>
            </a:r>
            <a:r>
              <a:rPr lang="es-ES" sz="14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UTDT</a:t>
            </a:r>
            <a:endParaRPr sz="14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Master in Management </a:t>
            </a:r>
            <a:r>
              <a:rPr lang="en" sz="14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&amp; Analytics @ </a:t>
            </a:r>
            <a:r>
              <a:rPr lang="en" sz="14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UTDT</a:t>
            </a:r>
            <a:endParaRPr sz="14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Business Data Science Analyst</a:t>
            </a:r>
            <a:r>
              <a:rPr lang="en" sz="14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@ </a:t>
            </a:r>
            <a:r>
              <a:rPr lang="es-ES" sz="14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Accenture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Basketball</a:t>
            </a:r>
            <a:r>
              <a:rPr lang="es-ES" sz="14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s-ES" sz="140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enthusiast</a:t>
            </a:r>
            <a:endParaRPr sz="14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             </a:t>
            </a:r>
            <a:endParaRPr sz="14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dirty="0">
                <a:latin typeface="Roboto"/>
                <a:ea typeface="Roboto"/>
                <a:cs typeface="Roboto"/>
                <a:sym typeface="Roboto"/>
              </a:rPr>
              <a:t>Email: </a:t>
            </a:r>
            <a:r>
              <a:rPr lang="en-US" sz="1400" dirty="0">
                <a:latin typeface="Roboto"/>
                <a:ea typeface="Roboto"/>
                <a:cs typeface="Roboto"/>
                <a:sym typeface="Roboto"/>
                <a:hlinkClick r:id="rId4"/>
              </a:rPr>
              <a:t>nico.garcia.ara@gmail.com</a:t>
            </a:r>
            <a:endParaRPr lang="en-US" sz="14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dirty="0">
                <a:latin typeface="Roboto"/>
                <a:ea typeface="Roboto"/>
                <a:cs typeface="Roboto"/>
                <a:sym typeface="Roboto"/>
              </a:rPr>
              <a:t>Tw: @</a:t>
            </a:r>
            <a:r>
              <a:rPr lang="en-US" sz="1400" dirty="0" err="1">
                <a:latin typeface="Roboto"/>
                <a:ea typeface="Roboto"/>
                <a:cs typeface="Roboto"/>
                <a:sym typeface="Roboto"/>
              </a:rPr>
              <a:t>nicogarciaara</a:t>
            </a:r>
            <a:endParaRPr sz="1400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5" name="Google Shape;125;p25"/>
          <p:cNvPicPr preferRelativeResize="0"/>
          <p:nvPr/>
        </p:nvPicPr>
        <p:blipFill>
          <a:blip r:embed="rId5"/>
          <a:srcRect/>
          <a:stretch/>
        </p:blipFill>
        <p:spPr>
          <a:xfrm>
            <a:off x="5966184" y="2639714"/>
            <a:ext cx="1210200" cy="1210200"/>
          </a:xfrm>
          <a:prstGeom prst="ellipse">
            <a:avLst/>
          </a:prstGeom>
          <a:noFill/>
          <a:ln>
            <a:noFill/>
          </a:ln>
        </p:spPr>
      </p:pic>
      <p:cxnSp>
        <p:nvCxnSpPr>
          <p:cNvPr id="126" name="Google Shape;126;p25"/>
          <p:cNvCxnSpPr/>
          <p:nvPr/>
        </p:nvCxnSpPr>
        <p:spPr>
          <a:xfrm>
            <a:off x="6694986" y="3933625"/>
            <a:ext cx="214500" cy="8568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7" name="Google Shape;127;p25"/>
          <p:cNvCxnSpPr/>
          <p:nvPr/>
        </p:nvCxnSpPr>
        <p:spPr>
          <a:xfrm>
            <a:off x="7059842" y="3727574"/>
            <a:ext cx="394200" cy="5256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8" name="Google Shape;128;p25"/>
          <p:cNvCxnSpPr/>
          <p:nvPr/>
        </p:nvCxnSpPr>
        <p:spPr>
          <a:xfrm>
            <a:off x="7224089" y="3501963"/>
            <a:ext cx="752400" cy="4641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9" name="Google Shape;129;p25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6"/>
          <p:cNvSpPr txBox="1">
            <a:spLocks noGrp="1"/>
          </p:cNvSpPr>
          <p:nvPr>
            <p:ph type="title"/>
          </p:nvPr>
        </p:nvSpPr>
        <p:spPr>
          <a:xfrm>
            <a:off x="226775" y="129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rgbClr val="003B5C"/>
                </a:solidFill>
                <a:latin typeface="Roboto"/>
                <a:ea typeface="Roboto"/>
                <a:cs typeface="Roboto"/>
                <a:sym typeface="Roboto"/>
              </a:rPr>
              <a:t>Changing the model - results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8" name="Google Shape;138;p26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sp>
        <p:nvSpPr>
          <p:cNvPr id="139" name="Google Shape;139;p26"/>
          <p:cNvSpPr txBox="1"/>
          <p:nvPr/>
        </p:nvSpPr>
        <p:spPr>
          <a:xfrm>
            <a:off x="347663" y="945662"/>
            <a:ext cx="8331071" cy="3227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endParaRPr lang="en-US" dirty="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5C192B0-8300-41DE-8312-5262DFF76B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325" y="1677103"/>
            <a:ext cx="4001819" cy="2496312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0B1C638-1271-41CD-9637-044E8C3C5BCB}"/>
              </a:ext>
            </a:extLst>
          </p:cNvPr>
          <p:cNvSpPr/>
          <p:nvPr/>
        </p:nvSpPr>
        <p:spPr>
          <a:xfrm>
            <a:off x="409325" y="1327094"/>
            <a:ext cx="3943844" cy="35000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/>
              <a:t>New </a:t>
            </a:r>
            <a:r>
              <a:rPr lang="es-ES" b="1" dirty="0" err="1"/>
              <a:t>Generated</a:t>
            </a:r>
            <a:r>
              <a:rPr lang="es-ES" b="1" dirty="0"/>
              <a:t> Schedule</a:t>
            </a:r>
            <a:endParaRPr lang="en-US" b="1" dirty="0"/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0F373E95-CFBE-4DEC-B1EA-DE94CB4123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5316317"/>
              </p:ext>
            </p:extLst>
          </p:nvPr>
        </p:nvGraphicFramePr>
        <p:xfrm>
          <a:off x="4572000" y="2000737"/>
          <a:ext cx="4381083" cy="13129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0361">
                  <a:extLst>
                    <a:ext uri="{9D8B030D-6E8A-4147-A177-3AD203B41FA5}">
                      <a16:colId xmlns:a16="http://schemas.microsoft.com/office/drawing/2014/main" val="1503547080"/>
                    </a:ext>
                  </a:extLst>
                </a:gridCol>
                <a:gridCol w="1460361">
                  <a:extLst>
                    <a:ext uri="{9D8B030D-6E8A-4147-A177-3AD203B41FA5}">
                      <a16:colId xmlns:a16="http://schemas.microsoft.com/office/drawing/2014/main" val="1559932672"/>
                    </a:ext>
                  </a:extLst>
                </a:gridCol>
                <a:gridCol w="1460361">
                  <a:extLst>
                    <a:ext uri="{9D8B030D-6E8A-4147-A177-3AD203B41FA5}">
                      <a16:colId xmlns:a16="http://schemas.microsoft.com/office/drawing/2014/main" val="1676409378"/>
                    </a:ext>
                  </a:extLst>
                </a:gridCol>
              </a:tblGrid>
              <a:tr h="437661">
                <a:tc>
                  <a:txBody>
                    <a:bodyPr/>
                    <a:lstStyle/>
                    <a:p>
                      <a:pPr algn="ctr"/>
                      <a:r>
                        <a:rPr lang="en-US" sz="1100" noProof="0"/>
                        <a:t>Objective Function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noProof="0"/>
                        <a:t>Total Distance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noProof="0"/>
                        <a:t>Total Interest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59529058"/>
                  </a:ext>
                </a:extLst>
              </a:tr>
              <a:tr h="437661">
                <a:tc>
                  <a:txBody>
                    <a:bodyPr/>
                    <a:lstStyle/>
                    <a:p>
                      <a:pPr algn="ctr"/>
                      <a:r>
                        <a:rPr lang="en-US" sz="1100" b="1" noProof="0"/>
                        <a:t>Distance Minimization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noProof="0"/>
                        <a:t>15.604 km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noProof="0"/>
                        <a:t>4.93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60580820"/>
                  </a:ext>
                </a:extLst>
              </a:tr>
              <a:tr h="437661">
                <a:tc>
                  <a:txBody>
                    <a:bodyPr/>
                    <a:lstStyle/>
                    <a:p>
                      <a:pPr algn="ctr"/>
                      <a:r>
                        <a:rPr lang="en-US" sz="1100" b="1" noProof="0" dirty="0"/>
                        <a:t>Interest Maximization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noProof="0"/>
                        <a:t>19.392 km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noProof="0" dirty="0"/>
                        <a:t>5.41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940831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054986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7"/>
          <p:cNvSpPr txBox="1">
            <a:spLocks noGrp="1"/>
          </p:cNvSpPr>
          <p:nvPr>
            <p:ph type="ctrTitle"/>
          </p:nvPr>
        </p:nvSpPr>
        <p:spPr>
          <a:xfrm>
            <a:off x="1546025" y="1754794"/>
            <a:ext cx="5832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0" dirty="0">
              <a:solidFill>
                <a:schemeClr val="accent4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CODE VERSION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1" name="Google Shape;231;p37"/>
          <p:cNvSpPr txBox="1">
            <a:spLocks noGrp="1"/>
          </p:cNvSpPr>
          <p:nvPr>
            <p:ph type="sldNum" idx="4294967295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749E9AB6-0A48-4A82-97B9-E24CB0FF27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252" y="2878515"/>
            <a:ext cx="497730" cy="497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FARAO | FARAO (for Fully Autonomous Remedial Actions Optimization ...">
            <a:extLst>
              <a:ext uri="{FF2B5EF4-FFF2-40B4-BE49-F238E27FC236}">
                <a16:creationId xmlns:a16="http://schemas.microsoft.com/office/drawing/2014/main" id="{83665120-8008-4C3E-803B-77057105D0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739" y="2910169"/>
            <a:ext cx="2702232" cy="434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7"/>
          <p:cNvSpPr txBox="1">
            <a:spLocks noGrp="1"/>
          </p:cNvSpPr>
          <p:nvPr>
            <p:ph type="sldNum" idx="4294967295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A1439B6-A20B-4138-9145-62CE4183CE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781" y="0"/>
            <a:ext cx="771843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9711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7"/>
          <p:cNvSpPr txBox="1">
            <a:spLocks noGrp="1"/>
          </p:cNvSpPr>
          <p:nvPr>
            <p:ph type="sldNum" idx="4294967295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800B9CD-49D0-4455-8AD8-9331E2D691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150" y="0"/>
            <a:ext cx="69617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2343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7"/>
          <p:cNvSpPr txBox="1">
            <a:spLocks noGrp="1"/>
          </p:cNvSpPr>
          <p:nvPr>
            <p:ph type="sldNum" idx="4294967295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BD951E4-B08C-44F7-B7BE-D425534204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703" y="0"/>
            <a:ext cx="870659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8217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7"/>
          <p:cNvSpPr txBox="1">
            <a:spLocks noGrp="1"/>
          </p:cNvSpPr>
          <p:nvPr>
            <p:ph type="sldNum" idx="4294967295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9C55FF1-E307-40E3-A353-F54036CDA5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02" y="0"/>
            <a:ext cx="909719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5407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7"/>
          <p:cNvSpPr txBox="1">
            <a:spLocks noGrp="1"/>
          </p:cNvSpPr>
          <p:nvPr>
            <p:ph type="sldNum" idx="4294967295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3775267-B0B6-4DBF-80DA-DFFC632BAE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18050"/>
            <a:ext cx="9144000" cy="270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4725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7"/>
          <p:cNvSpPr txBox="1">
            <a:spLocks noGrp="1"/>
          </p:cNvSpPr>
          <p:nvPr>
            <p:ph type="sldNum" idx="4294967295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5C93396-0D3C-41AE-9BFE-823C6144A4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9473" y="0"/>
            <a:ext cx="602505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9693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7"/>
          <p:cNvSpPr txBox="1">
            <a:spLocks noGrp="1"/>
          </p:cNvSpPr>
          <p:nvPr>
            <p:ph type="sldNum" idx="4294967295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983BF58-A1DB-4A7F-9473-4ABDC87C50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9092" y="0"/>
            <a:ext cx="652581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1023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7"/>
          <p:cNvSpPr txBox="1">
            <a:spLocks noGrp="1"/>
          </p:cNvSpPr>
          <p:nvPr>
            <p:ph type="sldNum" idx="4294967295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4777834-64DA-4A39-9128-257AE9CD3E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135" y="982842"/>
            <a:ext cx="7719729" cy="3177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2555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6"/>
          <p:cNvSpPr txBox="1">
            <a:spLocks noGrp="1"/>
          </p:cNvSpPr>
          <p:nvPr>
            <p:ph type="title"/>
          </p:nvPr>
        </p:nvSpPr>
        <p:spPr>
          <a:xfrm>
            <a:off x="226775" y="129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rgbClr val="003B5C"/>
                </a:solidFill>
                <a:latin typeface="Roboto"/>
                <a:ea typeface="Roboto"/>
                <a:cs typeface="Roboto"/>
                <a:sym typeface="Roboto"/>
              </a:rPr>
              <a:t>What are we trying to do with analytics?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8" name="Google Shape;138;p26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139" name="Google Shape;139;p26"/>
          <p:cNvSpPr txBox="1"/>
          <p:nvPr/>
        </p:nvSpPr>
        <p:spPr>
          <a:xfrm>
            <a:off x="152425" y="892750"/>
            <a:ext cx="5657700" cy="2202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Every day in the media a lot of tech-like terms are being used: analytics, big data, artificial intelligence.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However, it may not be clear how this methods and technologies may help people in their everyday life.</a:t>
            </a:r>
            <a:endParaRPr dirty="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ES" dirty="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Are we trying to build robots that will destroy human kind? Are we building apps that read the human mind? Will we replace all human workforce with robots?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D3F3840-E544-44A8-9169-4FE2B38073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488" r="34872"/>
          <a:stretch/>
        </p:blipFill>
        <p:spPr>
          <a:xfrm>
            <a:off x="5882966" y="558203"/>
            <a:ext cx="3108610" cy="202874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59E580F-AD8C-4DBB-996C-567AFCD670D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278"/>
          <a:stretch/>
        </p:blipFill>
        <p:spPr>
          <a:xfrm>
            <a:off x="5882966" y="2255699"/>
            <a:ext cx="3108610" cy="116648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966D07A-7288-40C3-9984-A67181F075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0125" y="3463892"/>
            <a:ext cx="3247907" cy="103994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Google Shape;139;p26">
            <a:extLst>
              <a:ext uri="{FF2B5EF4-FFF2-40B4-BE49-F238E27FC236}">
                <a16:creationId xmlns:a16="http://schemas.microsoft.com/office/drawing/2014/main" id="{B158E79B-7C36-4784-9218-D3787BF263C6}"/>
              </a:ext>
            </a:extLst>
          </p:cNvPr>
          <p:cNvSpPr txBox="1"/>
          <p:nvPr/>
        </p:nvSpPr>
        <p:spPr>
          <a:xfrm>
            <a:off x="141316" y="4052727"/>
            <a:ext cx="5657700" cy="4923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We are using data in to take better and more effective decisions</a:t>
            </a:r>
          </a:p>
        </p:txBody>
      </p:sp>
      <p:pic>
        <p:nvPicPr>
          <p:cNvPr id="2050" name="Picture 2" descr="Hoy No Se Sale GIFs - Get the best GIF on GIPHY">
            <a:extLst>
              <a:ext uri="{FF2B5EF4-FFF2-40B4-BE49-F238E27FC236}">
                <a16:creationId xmlns:a16="http://schemas.microsoft.com/office/drawing/2014/main" id="{EF52296A-B686-4D1F-9199-1DF4F1EAF7EE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5552" y="3013903"/>
            <a:ext cx="1189227" cy="969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7"/>
          <p:cNvSpPr txBox="1">
            <a:spLocks noGrp="1"/>
          </p:cNvSpPr>
          <p:nvPr>
            <p:ph type="sldNum" idx="4294967295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B6EB04-4B65-465B-A26C-D5F376CCF1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0946" y="0"/>
            <a:ext cx="704210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8573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4"/>
          <p:cNvSpPr txBox="1">
            <a:spLocks noGrp="1"/>
          </p:cNvSpPr>
          <p:nvPr>
            <p:ph type="ctrTitle"/>
          </p:nvPr>
        </p:nvSpPr>
        <p:spPr>
          <a:xfrm>
            <a:off x="4596325" y="104350"/>
            <a:ext cx="4363800" cy="81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oboto"/>
                <a:ea typeface="Roboto"/>
                <a:cs typeface="Roboto"/>
                <a:sym typeface="Roboto"/>
              </a:rPr>
              <a:t>RESOURCES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9" name="Google Shape;279;p44"/>
          <p:cNvSpPr txBox="1"/>
          <p:nvPr/>
        </p:nvSpPr>
        <p:spPr>
          <a:xfrm>
            <a:off x="983429" y="1367692"/>
            <a:ext cx="7667400" cy="26302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err="1">
                <a:latin typeface="Roboto"/>
                <a:ea typeface="Roboto"/>
                <a:cs typeface="Roboto"/>
                <a:sym typeface="Roboto"/>
                <a:hlinkClick r:id="rId3"/>
              </a:rPr>
              <a:t>What</a:t>
            </a:r>
            <a:r>
              <a:rPr lang="es-ES" dirty="0">
                <a:latin typeface="Roboto"/>
                <a:ea typeface="Roboto"/>
                <a:cs typeface="Roboto"/>
                <a:sym typeface="Roboto"/>
                <a:hlinkClick r:id="rId3"/>
              </a:rPr>
              <a:t> </a:t>
            </a:r>
            <a:r>
              <a:rPr lang="es-ES" dirty="0" err="1">
                <a:latin typeface="Roboto"/>
                <a:ea typeface="Roboto"/>
                <a:cs typeface="Roboto"/>
                <a:sym typeface="Roboto"/>
                <a:hlinkClick r:id="rId3"/>
              </a:rPr>
              <a:t>is</a:t>
            </a:r>
            <a:r>
              <a:rPr lang="es-ES" dirty="0">
                <a:latin typeface="Roboto"/>
                <a:ea typeface="Roboto"/>
                <a:cs typeface="Roboto"/>
                <a:sym typeface="Roboto"/>
                <a:hlinkClick r:id="rId3"/>
              </a:rPr>
              <a:t> </a:t>
            </a:r>
            <a:r>
              <a:rPr lang="es-ES" dirty="0" err="1">
                <a:latin typeface="Roboto"/>
                <a:ea typeface="Roboto"/>
                <a:cs typeface="Roboto"/>
                <a:sym typeface="Roboto"/>
                <a:hlinkClick r:id="rId3"/>
              </a:rPr>
              <a:t>Operations</a:t>
            </a:r>
            <a:r>
              <a:rPr lang="es-ES" dirty="0">
                <a:latin typeface="Roboto"/>
                <a:ea typeface="Roboto"/>
                <a:cs typeface="Roboto"/>
                <a:sym typeface="Roboto"/>
                <a:hlinkClick r:id="rId3"/>
              </a:rPr>
              <a:t> </a:t>
            </a:r>
            <a:r>
              <a:rPr lang="es-ES" dirty="0" err="1">
                <a:latin typeface="Roboto"/>
                <a:ea typeface="Roboto"/>
                <a:cs typeface="Roboto"/>
                <a:sym typeface="Roboto"/>
                <a:hlinkClick r:id="rId3"/>
              </a:rPr>
              <a:t>Research</a:t>
            </a:r>
            <a:r>
              <a:rPr lang="es-ES" dirty="0">
                <a:latin typeface="Roboto"/>
                <a:ea typeface="Roboto"/>
                <a:cs typeface="Roboto"/>
                <a:sym typeface="Roboto"/>
                <a:hlinkClick r:id="rId3"/>
              </a:rPr>
              <a:t>?</a:t>
            </a:r>
            <a:endParaRPr lang="es-ES" dirty="0">
              <a:latin typeface="Roboto"/>
              <a:ea typeface="Roboto"/>
              <a:cs typeface="Roboto"/>
              <a:sym typeface="Roboto"/>
            </a:endParaRPr>
          </a:p>
          <a:p>
            <a:pPr lvl="0"/>
            <a:endParaRPr lang="en-US" dirty="0">
              <a:latin typeface="Roboto"/>
              <a:ea typeface="Roboto"/>
              <a:cs typeface="Roboto"/>
              <a:sym typeface="Roboto"/>
              <a:hlinkClick r:id="rId4"/>
            </a:endParaRPr>
          </a:p>
          <a:p>
            <a:pPr lvl="0"/>
            <a:r>
              <a:rPr lang="en-US" dirty="0">
                <a:latin typeface="Roboto"/>
                <a:ea typeface="Roboto"/>
                <a:cs typeface="Roboto"/>
                <a:sym typeface="Roboto"/>
                <a:hlinkClick r:id="rId4"/>
              </a:rPr>
              <a:t>Operations Research and Optimization: Improving Decisions from Data</a:t>
            </a:r>
            <a:endParaRPr lang="en-US" dirty="0">
              <a:latin typeface="Roboto"/>
              <a:ea typeface="Roboto"/>
              <a:cs typeface="Roboto"/>
              <a:sym typeface="Roboto"/>
            </a:endParaRPr>
          </a:p>
          <a:p>
            <a:endParaRPr lang="en-US" dirty="0">
              <a:hlinkClick r:id="rId5"/>
            </a:endParaRPr>
          </a:p>
          <a:p>
            <a:r>
              <a:rPr lang="en-US" dirty="0">
                <a:hlinkClick r:id="rId5"/>
              </a:rPr>
              <a:t>An Application of the Traveling Tournament Problem: The Argentine Volleyball League</a:t>
            </a:r>
            <a:endParaRPr lang="es-ES" dirty="0">
              <a:latin typeface="Roboto"/>
              <a:ea typeface="Roboto"/>
              <a:cs typeface="Roboto"/>
              <a:sym typeface="Roboto"/>
            </a:endParaRPr>
          </a:p>
          <a:p>
            <a:endParaRPr lang="en-US" dirty="0">
              <a:hlinkClick r:id="rId6"/>
            </a:endParaRPr>
          </a:p>
          <a:p>
            <a:r>
              <a:rPr lang="en-US" dirty="0">
                <a:hlinkClick r:id="rId6"/>
              </a:rPr>
              <a:t>Scheduling the Chilean Soccer League by Integer Programming</a:t>
            </a:r>
            <a:endParaRPr lang="en-US" dirty="0"/>
          </a:p>
          <a:p>
            <a:endParaRPr lang="es-ES" dirty="0">
              <a:latin typeface="Roboto"/>
              <a:ea typeface="Roboto"/>
              <a:cs typeface="Roboto"/>
              <a:sym typeface="Roboto"/>
            </a:endParaRPr>
          </a:p>
          <a:p>
            <a:r>
              <a:rPr lang="en-US" dirty="0">
                <a:hlinkClick r:id="rId7"/>
              </a:rPr>
              <a:t>Using Sports Scheduling to Teach Integer Programming</a:t>
            </a:r>
            <a:endParaRPr lang="es-ES" dirty="0">
              <a:latin typeface="Roboto"/>
              <a:ea typeface="Roboto"/>
              <a:cs typeface="Roboto"/>
              <a:sym typeface="Roboto"/>
            </a:endParaRPr>
          </a:p>
          <a:p>
            <a:endParaRPr lang="es-ES" dirty="0">
              <a:latin typeface="Roboto"/>
              <a:ea typeface="Roboto"/>
              <a:cs typeface="Roboto"/>
              <a:sym typeface="Roboto"/>
            </a:endParaRPr>
          </a:p>
          <a:p>
            <a:pPr lvl="0"/>
            <a:r>
              <a:rPr lang="es-ES" dirty="0">
                <a:latin typeface="Roboto"/>
                <a:ea typeface="Roboto"/>
                <a:cs typeface="Roboto"/>
                <a:sym typeface="Roboto"/>
                <a:hlinkClick r:id="rId8"/>
              </a:rPr>
              <a:t>OR Tools </a:t>
            </a:r>
            <a:r>
              <a:rPr lang="es-ES" dirty="0" err="1">
                <a:latin typeface="Roboto"/>
                <a:ea typeface="Roboto"/>
                <a:cs typeface="Roboto"/>
                <a:sym typeface="Roboto"/>
                <a:hlinkClick r:id="rId8"/>
              </a:rPr>
              <a:t>Introduction</a:t>
            </a:r>
            <a:r>
              <a:rPr lang="es-ES" dirty="0">
                <a:latin typeface="Roboto"/>
                <a:ea typeface="Roboto"/>
                <a:cs typeface="Roboto"/>
                <a:sym typeface="Roboto"/>
                <a:hlinkClick r:id="rId8"/>
              </a:rPr>
              <a:t> </a:t>
            </a:r>
            <a:r>
              <a:rPr lang="es-ES" dirty="0" err="1">
                <a:latin typeface="Roboto"/>
                <a:ea typeface="Roboto"/>
                <a:cs typeface="Roboto"/>
                <a:sym typeface="Roboto"/>
                <a:hlinkClick r:id="rId8"/>
              </a:rPr>
              <a:t>for</a:t>
            </a:r>
            <a:r>
              <a:rPr lang="es-ES" dirty="0">
                <a:latin typeface="Roboto"/>
                <a:ea typeface="Roboto"/>
                <a:cs typeface="Roboto"/>
                <a:sym typeface="Roboto"/>
                <a:hlinkClick r:id="rId8"/>
              </a:rPr>
              <a:t> Python</a:t>
            </a:r>
            <a:endParaRPr lang="es-ES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5"/>
          <p:cNvSpPr txBox="1">
            <a:spLocks noGrp="1"/>
          </p:cNvSpPr>
          <p:nvPr>
            <p:ph type="ctrTitle" idx="4294967295"/>
          </p:nvPr>
        </p:nvSpPr>
        <p:spPr>
          <a:xfrm>
            <a:off x="685800" y="516542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>
                <a:latin typeface="Roboto"/>
                <a:ea typeface="Roboto"/>
                <a:cs typeface="Roboto"/>
                <a:sym typeface="Roboto"/>
              </a:rPr>
              <a:t>Thanks!</a:t>
            </a:r>
            <a:endParaRPr sz="6000"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5" name="Google Shape;285;p45"/>
          <p:cNvSpPr txBox="1">
            <a:spLocks noGrp="1"/>
          </p:cNvSpPr>
          <p:nvPr>
            <p:ph type="subTitle" idx="4294967295"/>
          </p:nvPr>
        </p:nvSpPr>
        <p:spPr>
          <a:xfrm>
            <a:off x="685800" y="1639913"/>
            <a:ext cx="65937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 b="1">
                <a:latin typeface="Roboto"/>
                <a:ea typeface="Roboto"/>
                <a:cs typeface="Roboto"/>
                <a:sym typeface="Roboto"/>
              </a:rPr>
              <a:t>Any questions?</a:t>
            </a:r>
            <a:endParaRPr sz="3600"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6" name="Google Shape;286;p45"/>
          <p:cNvSpPr txBox="1">
            <a:spLocks noGrp="1"/>
          </p:cNvSpPr>
          <p:nvPr>
            <p:ph type="body" idx="4294967295"/>
          </p:nvPr>
        </p:nvSpPr>
        <p:spPr>
          <a:xfrm>
            <a:off x="685800" y="2464400"/>
            <a:ext cx="7718700" cy="246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>
                <a:latin typeface="Roboto"/>
                <a:ea typeface="Roboto"/>
                <a:cs typeface="Roboto"/>
                <a:sym typeface="Roboto"/>
              </a:rPr>
              <a:t>You can find me at: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u="sng" dirty="0" err="1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nico.garcia.ara</a:t>
            </a:r>
            <a:r>
              <a:rPr lang="en" u="sng" dirty="0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@gmail.com</a:t>
            </a:r>
            <a:r>
              <a:rPr lang="en" dirty="0">
                <a:latin typeface="Roboto"/>
                <a:ea typeface="Roboto"/>
                <a:cs typeface="Roboto"/>
                <a:sym typeface="Roboto"/>
                <a:hlinkClick r:id="rId3"/>
              </a:rPr>
              <a:t> </a:t>
            </a:r>
            <a:endParaRPr lang="en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>
              <a:buNone/>
            </a:pPr>
            <a:r>
              <a:rPr lang="en" dirty="0">
                <a:latin typeface="Roboto"/>
                <a:ea typeface="Roboto"/>
                <a:cs typeface="Roboto"/>
                <a:sym typeface="Roboto"/>
              </a:rPr>
              <a:t>	 </a:t>
            </a:r>
            <a:r>
              <a:rPr lang="en-US" sz="1100" dirty="0">
                <a:hlinkClick r:id="rId4"/>
              </a:rPr>
              <a:t>https://www.linkedin.com/in/nicol%C3%A1s-garc%C3%ADa-aramouni-60308710a/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7" name="Google Shape;287;p45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pic>
        <p:nvPicPr>
          <p:cNvPr id="290" name="Google Shape;290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74625" y="3778350"/>
            <a:ext cx="393600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94" name="Picture 2" descr="Linear Programming APPROVED - Chuck Norris | Meme Generator">
            <a:extLst>
              <a:ext uri="{FF2B5EF4-FFF2-40B4-BE49-F238E27FC236}">
                <a16:creationId xmlns:a16="http://schemas.microsoft.com/office/drawing/2014/main" id="{B453D429-AD25-4959-8F81-D79BAD2798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5631" y="163752"/>
            <a:ext cx="3454399" cy="2952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6"/>
          <p:cNvSpPr txBox="1">
            <a:spLocks noGrp="1"/>
          </p:cNvSpPr>
          <p:nvPr>
            <p:ph type="title"/>
          </p:nvPr>
        </p:nvSpPr>
        <p:spPr>
          <a:xfrm>
            <a:off x="226775" y="129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rgbClr val="003B5C"/>
                </a:solidFill>
                <a:latin typeface="Roboto"/>
                <a:ea typeface="Roboto"/>
                <a:cs typeface="Roboto"/>
                <a:sym typeface="Roboto"/>
              </a:rPr>
              <a:t>What can we do with analytics?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8" name="Google Shape;138;p26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139" name="Google Shape;139;p26"/>
          <p:cNvSpPr txBox="1"/>
          <p:nvPr/>
        </p:nvSpPr>
        <p:spPr>
          <a:xfrm>
            <a:off x="152425" y="892750"/>
            <a:ext cx="5294898" cy="2202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Different types of tasks can be tackled with analytics techniques. Let’s define them and give an example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0"/>
            <a:r>
              <a:rPr lang="en-US" dirty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Descriptive analytics </a:t>
            </a:r>
            <a:r>
              <a:rPr lang="en-US" dirty="0">
                <a:solidFill>
                  <a:srgbClr val="666666"/>
                </a:solidFill>
                <a:latin typeface="Roboto"/>
                <a:ea typeface="Roboto"/>
                <a:cs typeface="Roboto"/>
                <a:sym typeface="Wingdings" panose="05000000000000000000" pitchFamily="2" charset="2"/>
              </a:rPr>
              <a:t></a:t>
            </a:r>
            <a:r>
              <a:rPr lang="en-US" dirty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 How much did my sales grow in the last 		 month?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Predictive analytics </a:t>
            </a:r>
            <a:r>
              <a:rPr lang="en-US" dirty="0">
                <a:solidFill>
                  <a:srgbClr val="666666"/>
                </a:solidFill>
                <a:latin typeface="Roboto"/>
                <a:ea typeface="Roboto"/>
                <a:cs typeface="Roboto"/>
                <a:sym typeface="Wingdings" panose="05000000000000000000" pitchFamily="2" charset="2"/>
              </a:rPr>
              <a:t> How are my sales going to be the next 	                    month?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rgbClr val="666666"/>
              </a:solidFill>
              <a:latin typeface="Roboto"/>
              <a:ea typeface="Roboto"/>
              <a:cs typeface="Roboto"/>
              <a:sym typeface="Wingdings" panose="05000000000000000000" pitchFamily="2" charset="2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rgbClr val="666666"/>
              </a:solidFill>
              <a:latin typeface="Roboto"/>
              <a:ea typeface="Roboto"/>
              <a:cs typeface="Roboto"/>
              <a:sym typeface="Wingdings" panose="05000000000000000000" pitchFamily="2" charset="2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666666"/>
                </a:solidFill>
                <a:latin typeface="Roboto"/>
                <a:ea typeface="Roboto"/>
                <a:cs typeface="Roboto"/>
                <a:sym typeface="Wingdings" panose="05000000000000000000" pitchFamily="2" charset="2"/>
              </a:rPr>
              <a:t>Prescriptive analytics  How many units should I produce in 		  order to maximize profits?</a:t>
            </a:r>
            <a:endParaRPr lang="en-US" dirty="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074" name="Picture 2" descr="What Is Descriptive, Predictive And Prescriptive Analytics For ...">
            <a:extLst>
              <a:ext uri="{FF2B5EF4-FFF2-40B4-BE49-F238E27FC236}">
                <a16:creationId xmlns:a16="http://schemas.microsoft.com/office/drawing/2014/main" id="{9119A161-21C9-4F3C-B4BD-BCF08E3720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4669" y="1462576"/>
            <a:ext cx="4149331" cy="1991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7F05B8B-A907-49E7-B4E2-CD7BE38226A1}"/>
              </a:ext>
            </a:extLst>
          </p:cNvPr>
          <p:cNvSpPr/>
          <p:nvPr/>
        </p:nvSpPr>
        <p:spPr>
          <a:xfrm>
            <a:off x="152425" y="3155922"/>
            <a:ext cx="4990098" cy="109482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  <a:p>
            <a:pPr algn="ctr"/>
            <a:endParaRPr lang="es-ES" dirty="0"/>
          </a:p>
          <a:p>
            <a:pPr algn="ctr"/>
            <a:endParaRPr lang="en-US" b="1" dirty="0">
              <a:solidFill>
                <a:schemeClr val="accent2"/>
              </a:solidFill>
              <a:latin typeface="+mj-lt"/>
            </a:endParaRPr>
          </a:p>
          <a:p>
            <a:pPr algn="ctr"/>
            <a:r>
              <a:rPr lang="en-US" b="1" dirty="0">
                <a:solidFill>
                  <a:schemeClr val="accent2"/>
                </a:solidFill>
                <a:latin typeface="+mj-lt"/>
              </a:rPr>
              <a:t>Linear programming, </a:t>
            </a:r>
            <a:r>
              <a:rPr lang="en-US" sz="1100" b="1" dirty="0">
                <a:solidFill>
                  <a:schemeClr val="accent2"/>
                </a:solidFill>
                <a:latin typeface="+mj-lt"/>
              </a:rPr>
              <a:t>Dynamic programming, etc.</a:t>
            </a:r>
          </a:p>
        </p:txBody>
      </p:sp>
    </p:spTree>
    <p:extLst>
      <p:ext uri="{BB962C8B-B14F-4D97-AF65-F5344CB8AC3E}">
        <p14:creationId xmlns:p14="http://schemas.microsoft.com/office/powerpoint/2010/main" val="2127787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0"/>
          <p:cNvSpPr txBox="1">
            <a:spLocks noGrp="1"/>
          </p:cNvSpPr>
          <p:nvPr>
            <p:ph type="ctrTitle"/>
          </p:nvPr>
        </p:nvSpPr>
        <p:spPr>
          <a:xfrm>
            <a:off x="1546025" y="1754794"/>
            <a:ext cx="5832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0" dirty="0">
              <a:solidFill>
                <a:schemeClr val="accent4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LINEAR PROGRAMMING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1" name="Google Shape;171;p30"/>
          <p:cNvSpPr txBox="1">
            <a:spLocks noGrp="1"/>
          </p:cNvSpPr>
          <p:nvPr>
            <p:ph type="subTitle" idx="1"/>
          </p:nvPr>
        </p:nvSpPr>
        <p:spPr>
          <a:xfrm>
            <a:off x="1546025" y="2817575"/>
            <a:ext cx="66210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 dirty="0">
                <a:latin typeface="Roboto"/>
                <a:ea typeface="Roboto"/>
                <a:cs typeface="Roboto"/>
                <a:sym typeface="Roboto"/>
              </a:rPr>
              <a:t>A brief definition</a:t>
            </a:r>
            <a:endParaRPr sz="27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2" name="Google Shape;172;p30"/>
          <p:cNvSpPr txBox="1">
            <a:spLocks noGrp="1"/>
          </p:cNvSpPr>
          <p:nvPr>
            <p:ph type="sldNum" idx="4294967295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010944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1"/>
          <p:cNvSpPr txBox="1">
            <a:spLocks noGrp="1"/>
          </p:cNvSpPr>
          <p:nvPr>
            <p:ph type="body" idx="1"/>
          </p:nvPr>
        </p:nvSpPr>
        <p:spPr>
          <a:xfrm>
            <a:off x="1215213" y="2161800"/>
            <a:ext cx="6713400" cy="81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b="1" i="0" dirty="0">
                <a:solidFill>
                  <a:schemeClr val="accent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Linear programming implies the abstraction of a problem or system that captures its behavior through mathematical relationships</a:t>
            </a:r>
            <a:endParaRPr sz="1800" b="1" dirty="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8" name="Google Shape;178;p31"/>
          <p:cNvSpPr txBox="1">
            <a:spLocks noGrp="1"/>
          </p:cNvSpPr>
          <p:nvPr>
            <p:ph type="sldNum" idx="12"/>
          </p:nvPr>
        </p:nvSpPr>
        <p:spPr>
          <a:xfrm>
            <a:off x="-87" y="4749844"/>
            <a:ext cx="91440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630459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6"/>
          <p:cNvSpPr txBox="1">
            <a:spLocks noGrp="1"/>
          </p:cNvSpPr>
          <p:nvPr>
            <p:ph type="title"/>
          </p:nvPr>
        </p:nvSpPr>
        <p:spPr>
          <a:xfrm>
            <a:off x="226775" y="129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rgbClr val="003B5C"/>
                </a:solidFill>
                <a:latin typeface="Roboto"/>
                <a:ea typeface="Roboto"/>
                <a:cs typeface="Roboto"/>
                <a:sym typeface="Roboto"/>
              </a:rPr>
              <a:t>Linear programming ≠ Coding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8" name="Google Shape;138;p26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139" name="Google Shape;139;p26"/>
          <p:cNvSpPr txBox="1"/>
          <p:nvPr/>
        </p:nvSpPr>
        <p:spPr>
          <a:xfrm>
            <a:off x="226775" y="939642"/>
            <a:ext cx="5490283" cy="29836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In this case programming means </a:t>
            </a:r>
            <a:r>
              <a:rPr lang="en-US" b="1" dirty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planification</a:t>
            </a:r>
            <a:r>
              <a:rPr lang="en-US" dirty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, not coding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We are trying to represent a problem or system with mathematical variables and relationships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We are trying to </a:t>
            </a:r>
            <a:r>
              <a:rPr lang="en-US" b="1" dirty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optimize</a:t>
            </a:r>
            <a:r>
              <a:rPr lang="en-US" dirty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 something (e.g. minimize cost, maximize profits) making the best possible decision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This problems can be solved in a various of interfaces: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Complex problems are usually solved via code and specific libraries &amp; APIs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However, simpler problems could be solved with Excel’s Solver or even pen and paper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42045131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17E5EFD-492A-4241-91D1-99235C28B429}"/>
              </a:ext>
            </a:extLst>
          </p:cNvPr>
          <p:cNvCxnSpPr>
            <a:cxnSpLocks/>
            <a:stCxn id="7" idx="2"/>
            <a:endCxn id="20" idx="0"/>
          </p:cNvCxnSpPr>
          <p:nvPr/>
        </p:nvCxnSpPr>
        <p:spPr>
          <a:xfrm>
            <a:off x="7491047" y="1970047"/>
            <a:ext cx="0" cy="122652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6105AED-B2F6-4A9D-A54E-5F3339E4163F}"/>
              </a:ext>
            </a:extLst>
          </p:cNvPr>
          <p:cNvCxnSpPr>
            <a:cxnSpLocks/>
            <a:stCxn id="6" idx="2"/>
            <a:endCxn id="15" idx="0"/>
          </p:cNvCxnSpPr>
          <p:nvPr/>
        </p:nvCxnSpPr>
        <p:spPr>
          <a:xfrm>
            <a:off x="4376616" y="1970047"/>
            <a:ext cx="0" cy="109630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E30104C-6B75-4E92-AA2C-A1CE39E23283}"/>
              </a:ext>
            </a:extLst>
          </p:cNvPr>
          <p:cNvCxnSpPr>
            <a:stCxn id="2" idx="2"/>
            <a:endCxn id="11" idx="0"/>
          </p:cNvCxnSpPr>
          <p:nvPr/>
        </p:nvCxnSpPr>
        <p:spPr>
          <a:xfrm>
            <a:off x="1262185" y="1970047"/>
            <a:ext cx="0" cy="122652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Google Shape;137;p26"/>
          <p:cNvSpPr txBox="1">
            <a:spLocks noGrp="1"/>
          </p:cNvSpPr>
          <p:nvPr>
            <p:ph type="title"/>
          </p:nvPr>
        </p:nvSpPr>
        <p:spPr>
          <a:xfrm>
            <a:off x="226775" y="129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rgbClr val="003B5C"/>
                </a:solidFill>
                <a:latin typeface="Roboto"/>
                <a:ea typeface="Roboto"/>
                <a:cs typeface="Roboto"/>
                <a:sym typeface="Roboto"/>
              </a:rPr>
              <a:t>Linear programming key concepts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8" name="Google Shape;138;p26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F33C1C49-D33B-4679-8E64-1AE26C425938}"/>
              </a:ext>
            </a:extLst>
          </p:cNvPr>
          <p:cNvSpPr/>
          <p:nvPr/>
        </p:nvSpPr>
        <p:spPr>
          <a:xfrm>
            <a:off x="570523" y="1267447"/>
            <a:ext cx="1383324" cy="702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 err="1"/>
              <a:t>Decision</a:t>
            </a:r>
            <a:r>
              <a:rPr lang="es-ES" b="1" dirty="0"/>
              <a:t> variables</a:t>
            </a:r>
            <a:endParaRPr lang="en-US" b="1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BC10EF9-43DA-40C9-AB4D-78E6E322961A}"/>
              </a:ext>
            </a:extLst>
          </p:cNvPr>
          <p:cNvSpPr/>
          <p:nvPr/>
        </p:nvSpPr>
        <p:spPr>
          <a:xfrm>
            <a:off x="3684954" y="1267447"/>
            <a:ext cx="1383324" cy="7026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 err="1"/>
              <a:t>Constraints</a:t>
            </a:r>
            <a:endParaRPr lang="en-US" b="1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A174A80-7A23-45D4-9CE2-4D2F1719A8B9}"/>
              </a:ext>
            </a:extLst>
          </p:cNvPr>
          <p:cNvSpPr/>
          <p:nvPr/>
        </p:nvSpPr>
        <p:spPr>
          <a:xfrm>
            <a:off x="6799385" y="1267447"/>
            <a:ext cx="1383324" cy="70260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 err="1"/>
              <a:t>Objective</a:t>
            </a:r>
            <a:r>
              <a:rPr lang="es-ES" b="1" dirty="0"/>
              <a:t> </a:t>
            </a:r>
            <a:r>
              <a:rPr lang="es-ES" b="1" dirty="0" err="1"/>
              <a:t>Funcion</a:t>
            </a:r>
            <a:endParaRPr lang="en-US" b="1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B72EE7F-5517-446A-8565-085516ACBC44}"/>
              </a:ext>
            </a:extLst>
          </p:cNvPr>
          <p:cNvSpPr/>
          <p:nvPr/>
        </p:nvSpPr>
        <p:spPr>
          <a:xfrm>
            <a:off x="570523" y="3196572"/>
            <a:ext cx="1383324" cy="442155"/>
          </a:xfrm>
          <a:prstGeom prst="roundRect">
            <a:avLst/>
          </a:prstGeom>
          <a:solidFill>
            <a:srgbClr val="43B7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50" b="1" dirty="0"/>
              <a:t>E.G. </a:t>
            </a:r>
            <a:r>
              <a:rPr lang="es-ES" sz="1050" b="1" dirty="0" err="1"/>
              <a:t>Production</a:t>
            </a:r>
            <a:r>
              <a:rPr lang="es-ES" sz="1050" b="1" dirty="0"/>
              <a:t> </a:t>
            </a:r>
            <a:r>
              <a:rPr lang="es-ES" sz="1050" b="1" dirty="0" err="1"/>
              <a:t>quantities</a:t>
            </a:r>
            <a:endParaRPr lang="en-US" sz="1050" b="1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31A2C57-A36F-4EDD-962C-EAED01FDABCF}"/>
              </a:ext>
            </a:extLst>
          </p:cNvPr>
          <p:cNvSpPr/>
          <p:nvPr/>
        </p:nvSpPr>
        <p:spPr>
          <a:xfrm>
            <a:off x="500185" y="2232009"/>
            <a:ext cx="1524000" cy="70260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50" b="1" dirty="0" err="1">
                <a:solidFill>
                  <a:schemeClr val="tx1"/>
                </a:solidFill>
              </a:rPr>
              <a:t>What</a:t>
            </a:r>
            <a:r>
              <a:rPr lang="es-ES" sz="1050" b="1" dirty="0">
                <a:solidFill>
                  <a:schemeClr val="tx1"/>
                </a:solidFill>
              </a:rPr>
              <a:t> can be </a:t>
            </a:r>
            <a:r>
              <a:rPr lang="es-ES" sz="1050" b="1" dirty="0" err="1">
                <a:solidFill>
                  <a:schemeClr val="tx1"/>
                </a:solidFill>
              </a:rPr>
              <a:t>changed</a:t>
            </a:r>
            <a:r>
              <a:rPr lang="es-ES" sz="1050" b="1" dirty="0">
                <a:solidFill>
                  <a:schemeClr val="tx1"/>
                </a:solidFill>
              </a:rPr>
              <a:t> </a:t>
            </a:r>
            <a:r>
              <a:rPr lang="es-ES" sz="1050" b="1" dirty="0" err="1">
                <a:solidFill>
                  <a:schemeClr val="tx1"/>
                </a:solidFill>
              </a:rPr>
              <a:t>to</a:t>
            </a:r>
            <a:r>
              <a:rPr lang="es-ES" sz="1050" b="1" dirty="0">
                <a:solidFill>
                  <a:schemeClr val="tx1"/>
                </a:solidFill>
              </a:rPr>
              <a:t> </a:t>
            </a:r>
            <a:r>
              <a:rPr lang="es-ES" sz="1050" b="1" dirty="0" err="1">
                <a:solidFill>
                  <a:schemeClr val="tx1"/>
                </a:solidFill>
              </a:rPr>
              <a:t>optimize</a:t>
            </a:r>
            <a:r>
              <a:rPr lang="es-ES" sz="1050" b="1" dirty="0">
                <a:solidFill>
                  <a:schemeClr val="tx1"/>
                </a:solidFill>
              </a:rPr>
              <a:t> </a:t>
            </a:r>
            <a:r>
              <a:rPr lang="es-ES" sz="1050" b="1" dirty="0" err="1">
                <a:solidFill>
                  <a:schemeClr val="tx1"/>
                </a:solidFill>
              </a:rPr>
              <a:t>the</a:t>
            </a:r>
            <a:r>
              <a:rPr lang="es-ES" sz="1050" b="1" dirty="0">
                <a:solidFill>
                  <a:schemeClr val="tx1"/>
                </a:solidFill>
              </a:rPr>
              <a:t> </a:t>
            </a:r>
            <a:r>
              <a:rPr lang="es-ES" sz="1050" b="1" dirty="0" err="1">
                <a:solidFill>
                  <a:schemeClr val="tx1"/>
                </a:solidFill>
              </a:rPr>
              <a:t>objective</a:t>
            </a:r>
            <a:r>
              <a:rPr lang="es-ES" sz="1050" b="1" dirty="0">
                <a:solidFill>
                  <a:schemeClr val="tx1"/>
                </a:solidFill>
              </a:rPr>
              <a:t> </a:t>
            </a:r>
            <a:r>
              <a:rPr lang="es-ES" sz="1050" b="1" dirty="0" err="1">
                <a:solidFill>
                  <a:schemeClr val="tx1"/>
                </a:solidFill>
              </a:rPr>
              <a:t>function</a:t>
            </a:r>
            <a:endParaRPr lang="en-US" sz="1050" b="1" dirty="0">
              <a:solidFill>
                <a:schemeClr val="tx1"/>
              </a:solidFill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14731406-BC91-41C1-A397-63E1319BE0AD}"/>
              </a:ext>
            </a:extLst>
          </p:cNvPr>
          <p:cNvSpPr/>
          <p:nvPr/>
        </p:nvSpPr>
        <p:spPr>
          <a:xfrm>
            <a:off x="3614616" y="2267595"/>
            <a:ext cx="1524000" cy="501205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50" b="1" dirty="0" err="1">
                <a:solidFill>
                  <a:schemeClr val="tx1"/>
                </a:solidFill>
              </a:rPr>
              <a:t>The</a:t>
            </a:r>
            <a:r>
              <a:rPr lang="es-ES" sz="1050" b="1" dirty="0">
                <a:solidFill>
                  <a:schemeClr val="tx1"/>
                </a:solidFill>
              </a:rPr>
              <a:t> </a:t>
            </a:r>
            <a:r>
              <a:rPr lang="es-ES" sz="1050" b="1" dirty="0" err="1">
                <a:solidFill>
                  <a:schemeClr val="tx1"/>
                </a:solidFill>
              </a:rPr>
              <a:t>conditions</a:t>
            </a:r>
            <a:r>
              <a:rPr lang="es-ES" sz="1050" b="1" dirty="0">
                <a:solidFill>
                  <a:schemeClr val="tx1"/>
                </a:solidFill>
              </a:rPr>
              <a:t> </a:t>
            </a:r>
            <a:r>
              <a:rPr lang="es-ES" sz="1050" b="1" dirty="0" err="1">
                <a:solidFill>
                  <a:schemeClr val="tx1"/>
                </a:solidFill>
              </a:rPr>
              <a:t>the</a:t>
            </a:r>
            <a:r>
              <a:rPr lang="es-ES" sz="1050" b="1" dirty="0">
                <a:solidFill>
                  <a:schemeClr val="tx1"/>
                </a:solidFill>
              </a:rPr>
              <a:t> </a:t>
            </a:r>
            <a:r>
              <a:rPr lang="es-ES" sz="1050" b="1" dirty="0" err="1">
                <a:solidFill>
                  <a:schemeClr val="tx1"/>
                </a:solidFill>
              </a:rPr>
              <a:t>solution</a:t>
            </a:r>
            <a:r>
              <a:rPr lang="es-ES" sz="1050" b="1" dirty="0">
                <a:solidFill>
                  <a:schemeClr val="tx1"/>
                </a:solidFill>
              </a:rPr>
              <a:t> has </a:t>
            </a:r>
            <a:r>
              <a:rPr lang="es-ES" sz="1050" b="1" dirty="0" err="1">
                <a:solidFill>
                  <a:schemeClr val="tx1"/>
                </a:solidFill>
              </a:rPr>
              <a:t>to</a:t>
            </a:r>
            <a:r>
              <a:rPr lang="es-ES" sz="1050" b="1" dirty="0">
                <a:solidFill>
                  <a:schemeClr val="tx1"/>
                </a:solidFill>
              </a:rPr>
              <a:t> </a:t>
            </a:r>
            <a:r>
              <a:rPr lang="es-ES" sz="1050" b="1" dirty="0" err="1">
                <a:solidFill>
                  <a:schemeClr val="tx1"/>
                </a:solidFill>
              </a:rPr>
              <a:t>meet</a:t>
            </a:r>
            <a:endParaRPr lang="en-US" sz="1050" b="1" dirty="0">
              <a:solidFill>
                <a:schemeClr val="tx1"/>
              </a:solidFill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994644DC-D8FC-4429-95B2-C2288C3BEC49}"/>
              </a:ext>
            </a:extLst>
          </p:cNvPr>
          <p:cNvSpPr/>
          <p:nvPr/>
        </p:nvSpPr>
        <p:spPr>
          <a:xfrm>
            <a:off x="3684954" y="3066349"/>
            <a:ext cx="1383324" cy="702600"/>
          </a:xfrm>
          <a:prstGeom prst="roundRect">
            <a:avLst/>
          </a:prstGeom>
          <a:solidFill>
            <a:srgbClr val="006DDA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50" b="1" dirty="0"/>
              <a:t>E.G. </a:t>
            </a:r>
            <a:r>
              <a:rPr lang="es-ES" sz="1050" b="1" dirty="0" err="1"/>
              <a:t>Don’t</a:t>
            </a:r>
            <a:r>
              <a:rPr lang="es-ES" sz="1050" b="1" dirty="0"/>
              <a:t> produce more </a:t>
            </a:r>
            <a:r>
              <a:rPr lang="es-ES" sz="1050" b="1" dirty="0" err="1"/>
              <a:t>than</a:t>
            </a:r>
            <a:r>
              <a:rPr lang="es-ES" sz="1050" b="1" dirty="0"/>
              <a:t> </a:t>
            </a:r>
            <a:r>
              <a:rPr lang="es-ES" sz="1050" b="1" dirty="0" err="1"/>
              <a:t>the</a:t>
            </a:r>
            <a:r>
              <a:rPr lang="es-ES" sz="1050" b="1" dirty="0"/>
              <a:t> </a:t>
            </a:r>
            <a:r>
              <a:rPr lang="es-ES" sz="1050" b="1" dirty="0" err="1"/>
              <a:t>factory’s</a:t>
            </a:r>
            <a:r>
              <a:rPr lang="es-ES" sz="1050" b="1" dirty="0"/>
              <a:t> </a:t>
            </a:r>
            <a:r>
              <a:rPr lang="es-ES" sz="1050" b="1" dirty="0" err="1"/>
              <a:t>capacity</a:t>
            </a:r>
            <a:endParaRPr lang="en-US" sz="1050" b="1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480D3642-4367-431A-9F74-184F58C82A51}"/>
              </a:ext>
            </a:extLst>
          </p:cNvPr>
          <p:cNvSpPr/>
          <p:nvPr/>
        </p:nvSpPr>
        <p:spPr>
          <a:xfrm>
            <a:off x="6729046" y="2271354"/>
            <a:ext cx="1524000" cy="501205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50" b="1" dirty="0" err="1">
                <a:solidFill>
                  <a:schemeClr val="tx1"/>
                </a:solidFill>
              </a:rPr>
              <a:t>The</a:t>
            </a:r>
            <a:r>
              <a:rPr lang="es-ES" sz="1050" b="1" dirty="0">
                <a:solidFill>
                  <a:schemeClr val="tx1"/>
                </a:solidFill>
              </a:rPr>
              <a:t> </a:t>
            </a:r>
            <a:r>
              <a:rPr lang="es-ES" sz="1050" b="1" dirty="0" err="1">
                <a:solidFill>
                  <a:schemeClr val="tx1"/>
                </a:solidFill>
              </a:rPr>
              <a:t>objective</a:t>
            </a:r>
            <a:r>
              <a:rPr lang="es-ES" sz="1050" b="1" dirty="0">
                <a:solidFill>
                  <a:schemeClr val="tx1"/>
                </a:solidFill>
              </a:rPr>
              <a:t> </a:t>
            </a:r>
            <a:r>
              <a:rPr lang="es-ES" sz="1050" b="1" dirty="0" err="1">
                <a:solidFill>
                  <a:schemeClr val="tx1"/>
                </a:solidFill>
              </a:rPr>
              <a:t>that</a:t>
            </a:r>
            <a:r>
              <a:rPr lang="es-ES" sz="1050" b="1" dirty="0">
                <a:solidFill>
                  <a:schemeClr val="tx1"/>
                </a:solidFill>
              </a:rPr>
              <a:t> has </a:t>
            </a:r>
            <a:r>
              <a:rPr lang="es-ES" sz="1050" b="1" dirty="0" err="1">
                <a:solidFill>
                  <a:schemeClr val="tx1"/>
                </a:solidFill>
              </a:rPr>
              <a:t>to</a:t>
            </a:r>
            <a:r>
              <a:rPr lang="es-ES" sz="1050" b="1" dirty="0">
                <a:solidFill>
                  <a:schemeClr val="tx1"/>
                </a:solidFill>
              </a:rPr>
              <a:t> be </a:t>
            </a:r>
            <a:r>
              <a:rPr lang="es-ES" sz="1050" b="1" dirty="0" err="1">
                <a:solidFill>
                  <a:schemeClr val="tx1"/>
                </a:solidFill>
              </a:rPr>
              <a:t>optimized</a:t>
            </a:r>
            <a:endParaRPr lang="en-US" sz="1050" b="1" dirty="0">
              <a:solidFill>
                <a:schemeClr val="tx1"/>
              </a:solidFill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F000BF3E-91AF-461B-BE41-083280D0C1F1}"/>
              </a:ext>
            </a:extLst>
          </p:cNvPr>
          <p:cNvSpPr/>
          <p:nvPr/>
        </p:nvSpPr>
        <p:spPr>
          <a:xfrm>
            <a:off x="6799385" y="3196571"/>
            <a:ext cx="1383324" cy="442155"/>
          </a:xfrm>
          <a:prstGeom prst="roundRect">
            <a:avLst/>
          </a:prstGeom>
          <a:solidFill>
            <a:srgbClr val="475E69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50" b="1" dirty="0"/>
              <a:t>E.G. </a:t>
            </a:r>
            <a:r>
              <a:rPr lang="es-ES" sz="1050" b="1" dirty="0" err="1"/>
              <a:t>Profit</a:t>
            </a:r>
            <a:r>
              <a:rPr lang="es-ES" sz="1050" b="1" dirty="0"/>
              <a:t> formula</a:t>
            </a:r>
            <a:endParaRPr lang="en-US" sz="1050" b="1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24110AC-A764-4CE8-ADF5-D81C60F223BA}"/>
              </a:ext>
            </a:extLst>
          </p:cNvPr>
          <p:cNvSpPr/>
          <p:nvPr/>
        </p:nvSpPr>
        <p:spPr>
          <a:xfrm>
            <a:off x="695569" y="4078369"/>
            <a:ext cx="7487140" cy="421868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 err="1"/>
              <a:t>The</a:t>
            </a:r>
            <a:r>
              <a:rPr lang="es-ES" b="1" dirty="0"/>
              <a:t> </a:t>
            </a:r>
            <a:r>
              <a:rPr lang="es-ES" b="1" dirty="0" err="1"/>
              <a:t>constraints</a:t>
            </a:r>
            <a:r>
              <a:rPr lang="es-ES" b="1" dirty="0"/>
              <a:t> and </a:t>
            </a:r>
            <a:r>
              <a:rPr lang="es-ES" b="1" dirty="0" err="1"/>
              <a:t>objective</a:t>
            </a:r>
            <a:r>
              <a:rPr lang="es-ES" b="1" dirty="0"/>
              <a:t> función are linear </a:t>
            </a:r>
            <a:r>
              <a:rPr lang="es-ES" b="1" dirty="0">
                <a:sym typeface="Wingdings" panose="05000000000000000000" pitchFamily="2" charset="2"/>
              </a:rPr>
              <a:t> Variables </a:t>
            </a:r>
            <a:r>
              <a:rPr lang="es-ES" b="1" dirty="0" err="1">
                <a:sym typeface="Wingdings" panose="05000000000000000000" pitchFamily="2" charset="2"/>
              </a:rPr>
              <a:t>can´t</a:t>
            </a:r>
            <a:r>
              <a:rPr lang="es-ES" b="1" dirty="0">
                <a:sym typeface="Wingdings" panose="05000000000000000000" pitchFamily="2" charset="2"/>
              </a:rPr>
              <a:t> be </a:t>
            </a:r>
            <a:r>
              <a:rPr lang="es-ES" b="1" dirty="0" err="1">
                <a:sym typeface="Wingdings" panose="05000000000000000000" pitchFamily="2" charset="2"/>
              </a:rPr>
              <a:t>multiplied</a:t>
            </a:r>
            <a:r>
              <a:rPr lang="es-ES" b="1" dirty="0">
                <a:sym typeface="Wingdings" panose="05000000000000000000" pitchFamily="2" charset="2"/>
              </a:rPr>
              <a:t> </a:t>
            </a:r>
            <a:r>
              <a:rPr lang="es-ES" b="1" dirty="0" err="1">
                <a:sym typeface="Wingdings" panose="05000000000000000000" pitchFamily="2" charset="2"/>
              </a:rPr>
              <a:t>by</a:t>
            </a:r>
            <a:r>
              <a:rPr lang="es-ES" b="1" dirty="0">
                <a:sym typeface="Wingdings" panose="05000000000000000000" pitchFamily="2" charset="2"/>
              </a:rPr>
              <a:t> </a:t>
            </a:r>
            <a:r>
              <a:rPr lang="es-ES" b="1" dirty="0" err="1">
                <a:sym typeface="Wingdings" panose="05000000000000000000" pitchFamily="2" charset="2"/>
              </a:rPr>
              <a:t>another</a:t>
            </a:r>
            <a:r>
              <a:rPr lang="es-ES" b="1" dirty="0">
                <a:sym typeface="Wingdings" panose="05000000000000000000" pitchFamily="2" charset="2"/>
              </a:rPr>
              <a:t> variable (</a:t>
            </a:r>
            <a:r>
              <a:rPr lang="es-ES" b="1" dirty="0" err="1">
                <a:sym typeface="Wingdings" panose="05000000000000000000" pitchFamily="2" charset="2"/>
              </a:rPr>
              <a:t>e.g</a:t>
            </a:r>
            <a:r>
              <a:rPr lang="es-ES" b="1" dirty="0">
                <a:sym typeface="Wingdings" panose="05000000000000000000" pitchFamily="2" charset="2"/>
              </a:rPr>
              <a:t>. x</a:t>
            </a:r>
            <a:r>
              <a:rPr lang="es-ES" b="1" baseline="30000" dirty="0">
                <a:sym typeface="Wingdings" panose="05000000000000000000" pitchFamily="2" charset="2"/>
              </a:rPr>
              <a:t>2</a:t>
            </a:r>
            <a:r>
              <a:rPr lang="es-ES" b="1" dirty="0">
                <a:sym typeface="Wingdings" panose="05000000000000000000" pitchFamily="2" charset="2"/>
              </a:rPr>
              <a:t>). </a:t>
            </a:r>
            <a:r>
              <a:rPr lang="es-ES" b="1" dirty="0" err="1">
                <a:sym typeface="Wingdings" panose="05000000000000000000" pitchFamily="2" charset="2"/>
              </a:rPr>
              <a:t>They</a:t>
            </a:r>
            <a:r>
              <a:rPr lang="es-ES" b="1" dirty="0">
                <a:sym typeface="Wingdings" panose="05000000000000000000" pitchFamily="2" charset="2"/>
              </a:rPr>
              <a:t> can be </a:t>
            </a:r>
            <a:r>
              <a:rPr lang="es-ES" b="1" dirty="0" err="1">
                <a:sym typeface="Wingdings" panose="05000000000000000000" pitchFamily="2" charset="2"/>
              </a:rPr>
              <a:t>multiplied</a:t>
            </a:r>
            <a:r>
              <a:rPr lang="es-ES" b="1" dirty="0">
                <a:sym typeface="Wingdings" panose="05000000000000000000" pitchFamily="2" charset="2"/>
              </a:rPr>
              <a:t> </a:t>
            </a:r>
            <a:r>
              <a:rPr lang="es-ES" b="1" dirty="0" err="1">
                <a:sym typeface="Wingdings" panose="05000000000000000000" pitchFamily="2" charset="2"/>
              </a:rPr>
              <a:t>by</a:t>
            </a:r>
            <a:r>
              <a:rPr lang="es-ES" b="1" dirty="0">
                <a:sym typeface="Wingdings" panose="05000000000000000000" pitchFamily="2" charset="2"/>
              </a:rPr>
              <a:t> a </a:t>
            </a:r>
            <a:r>
              <a:rPr lang="es-ES" b="1" dirty="0" err="1">
                <a:sym typeface="Wingdings" panose="05000000000000000000" pitchFamily="2" charset="2"/>
              </a:rPr>
              <a:t>constant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810623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0624854F-D0EF-4A6A-876E-D1AA749B5814}"/>
              </a:ext>
            </a:extLst>
          </p:cNvPr>
          <p:cNvSpPr/>
          <p:nvPr/>
        </p:nvSpPr>
        <p:spPr>
          <a:xfrm>
            <a:off x="5701194" y="1780200"/>
            <a:ext cx="1431225" cy="7026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 err="1"/>
              <a:t>Implement</a:t>
            </a:r>
            <a:r>
              <a:rPr lang="es-ES" b="1" dirty="0"/>
              <a:t> &amp; </a:t>
            </a:r>
            <a:r>
              <a:rPr lang="es-ES" b="1" dirty="0" err="1"/>
              <a:t>Optimize</a:t>
            </a:r>
            <a:r>
              <a:rPr lang="es-ES" b="1" dirty="0"/>
              <a:t>!</a:t>
            </a:r>
            <a:endParaRPr lang="en-US" b="1" dirty="0"/>
          </a:p>
        </p:txBody>
      </p:sp>
      <p:sp>
        <p:nvSpPr>
          <p:cNvPr id="137" name="Google Shape;137;p26"/>
          <p:cNvSpPr txBox="1">
            <a:spLocks noGrp="1"/>
          </p:cNvSpPr>
          <p:nvPr>
            <p:ph type="title"/>
          </p:nvPr>
        </p:nvSpPr>
        <p:spPr>
          <a:xfrm>
            <a:off x="226775" y="129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rgbClr val="003B5C"/>
                </a:solidFill>
                <a:latin typeface="Roboto"/>
                <a:ea typeface="Roboto"/>
                <a:cs typeface="Roboto"/>
                <a:sym typeface="Roboto"/>
              </a:rPr>
              <a:t>Linear programming pipeline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8" name="Google Shape;138;p26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BC10EF9-43DA-40C9-AB4D-78E6E322961A}"/>
              </a:ext>
            </a:extLst>
          </p:cNvPr>
          <p:cNvSpPr/>
          <p:nvPr/>
        </p:nvSpPr>
        <p:spPr>
          <a:xfrm>
            <a:off x="226775" y="1780200"/>
            <a:ext cx="1383324" cy="7026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/>
              <a:t>Define variables</a:t>
            </a:r>
            <a:endParaRPr lang="en-US" b="1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8BC44AD3-66DF-4029-9356-A1004B194B5F}"/>
              </a:ext>
            </a:extLst>
          </p:cNvPr>
          <p:cNvSpPr/>
          <p:nvPr/>
        </p:nvSpPr>
        <p:spPr>
          <a:xfrm>
            <a:off x="2011581" y="1785523"/>
            <a:ext cx="1383324" cy="7026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/>
              <a:t>Define </a:t>
            </a:r>
            <a:r>
              <a:rPr lang="es-ES" b="1" dirty="0" err="1"/>
              <a:t>constraints</a:t>
            </a:r>
            <a:endParaRPr lang="en-US" b="1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E9503CAF-6C4F-49F6-93B3-17B4D84170CF}"/>
              </a:ext>
            </a:extLst>
          </p:cNvPr>
          <p:cNvSpPr/>
          <p:nvPr/>
        </p:nvSpPr>
        <p:spPr>
          <a:xfrm>
            <a:off x="3796387" y="1785523"/>
            <a:ext cx="1383324" cy="7026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/>
              <a:t>Define </a:t>
            </a:r>
            <a:r>
              <a:rPr lang="es-ES" b="1" dirty="0" err="1"/>
              <a:t>obj</a:t>
            </a:r>
            <a:r>
              <a:rPr lang="es-ES" b="1" dirty="0"/>
              <a:t> </a:t>
            </a:r>
            <a:r>
              <a:rPr lang="es-ES" b="1" dirty="0" err="1"/>
              <a:t>function</a:t>
            </a:r>
            <a:endParaRPr lang="en-US" b="1" dirty="0"/>
          </a:p>
        </p:txBody>
      </p:sp>
      <p:pic>
        <p:nvPicPr>
          <p:cNvPr id="4098" name="Picture 2" descr="What lies beneath? Optimization at the heart of Machine Learning">
            <a:extLst>
              <a:ext uri="{FF2B5EF4-FFF2-40B4-BE49-F238E27FC236}">
                <a16:creationId xmlns:a16="http://schemas.microsoft.com/office/drawing/2014/main" id="{7ED87FC5-DF1A-4B01-8A8C-94BAF5B233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2364" y="2647235"/>
            <a:ext cx="1728884" cy="1297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A8F87626-E8A0-45DD-8429-2A3C1D859DD6}"/>
              </a:ext>
            </a:extLst>
          </p:cNvPr>
          <p:cNvSpPr/>
          <p:nvPr/>
        </p:nvSpPr>
        <p:spPr>
          <a:xfrm>
            <a:off x="7626163" y="1780200"/>
            <a:ext cx="1383324" cy="7026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Analyze the solution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2972473-37D5-4CF7-867B-240D66B93FBC}"/>
              </a:ext>
            </a:extLst>
          </p:cNvPr>
          <p:cNvCxnSpPr>
            <a:cxnSpLocks/>
            <a:stCxn id="6" idx="3"/>
            <a:endCxn id="17" idx="1"/>
          </p:cNvCxnSpPr>
          <p:nvPr/>
        </p:nvCxnSpPr>
        <p:spPr>
          <a:xfrm>
            <a:off x="1610099" y="2131500"/>
            <a:ext cx="401482" cy="532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95CEF65-64EA-4DDF-8E01-8B22AE183B07}"/>
              </a:ext>
            </a:extLst>
          </p:cNvPr>
          <p:cNvCxnSpPr>
            <a:cxnSpLocks/>
            <a:stCxn id="17" idx="3"/>
            <a:endCxn id="18" idx="1"/>
          </p:cNvCxnSpPr>
          <p:nvPr/>
        </p:nvCxnSpPr>
        <p:spPr>
          <a:xfrm>
            <a:off x="3394905" y="2136823"/>
            <a:ext cx="401482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4E8DF34-9543-4869-9734-D25B8D10AE39}"/>
              </a:ext>
            </a:extLst>
          </p:cNvPr>
          <p:cNvCxnSpPr>
            <a:cxnSpLocks/>
            <a:stCxn id="18" idx="3"/>
            <a:endCxn id="22" idx="1"/>
          </p:cNvCxnSpPr>
          <p:nvPr/>
        </p:nvCxnSpPr>
        <p:spPr>
          <a:xfrm flipV="1">
            <a:off x="5179711" y="2131500"/>
            <a:ext cx="521483" cy="532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9A76EB7-1817-48DE-9415-305C61FE7238}"/>
              </a:ext>
            </a:extLst>
          </p:cNvPr>
          <p:cNvCxnSpPr>
            <a:cxnSpLocks/>
            <a:stCxn id="22" idx="3"/>
            <a:endCxn id="23" idx="1"/>
          </p:cNvCxnSpPr>
          <p:nvPr/>
        </p:nvCxnSpPr>
        <p:spPr>
          <a:xfrm>
            <a:off x="7132419" y="2131500"/>
            <a:ext cx="493744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1CAE0479-2BAC-4318-9B64-952F9E120B3F}"/>
              </a:ext>
            </a:extLst>
          </p:cNvPr>
          <p:cNvSpPr/>
          <p:nvPr/>
        </p:nvSpPr>
        <p:spPr>
          <a:xfrm>
            <a:off x="7626163" y="3015644"/>
            <a:ext cx="1383324" cy="702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What production mix maximizes profits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: Rounded Corners 41">
                <a:extLst>
                  <a:ext uri="{FF2B5EF4-FFF2-40B4-BE49-F238E27FC236}">
                    <a16:creationId xmlns:a16="http://schemas.microsoft.com/office/drawing/2014/main" id="{5430903F-6361-44E1-9067-9CAE2E4CF4C2}"/>
                  </a:ext>
                </a:extLst>
              </p:cNvPr>
              <p:cNvSpPr/>
              <p:nvPr/>
            </p:nvSpPr>
            <p:spPr>
              <a:xfrm>
                <a:off x="226775" y="3023148"/>
                <a:ext cx="1383324" cy="70260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11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1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s-ES" sz="11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</m:oMath>
                  </m:oMathPara>
                </a14:m>
                <a:endParaRPr lang="en-US" sz="1100" b="1" dirty="0"/>
              </a:p>
              <a:p>
                <a:pPr algn="ctr"/>
                <a:r>
                  <a:rPr lang="en-US" sz="1100" b="1" dirty="0"/>
                  <a:t>Production of product i</a:t>
                </a:r>
              </a:p>
            </p:txBody>
          </p:sp>
        </mc:Choice>
        <mc:Fallback xmlns="">
          <p:sp>
            <p:nvSpPr>
              <p:cNvPr id="42" name="Rectangle: Rounded Corners 41">
                <a:extLst>
                  <a:ext uri="{FF2B5EF4-FFF2-40B4-BE49-F238E27FC236}">
                    <a16:creationId xmlns:a16="http://schemas.microsoft.com/office/drawing/2014/main" id="{5430903F-6361-44E1-9067-9CAE2E4CF4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775" y="3023148"/>
                <a:ext cx="1383324" cy="702600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102" name="Picture 6" descr="How It Works">
            <a:extLst>
              <a:ext uri="{FF2B5EF4-FFF2-40B4-BE49-F238E27FC236}">
                <a16:creationId xmlns:a16="http://schemas.microsoft.com/office/drawing/2014/main" id="{6DB859D7-2F03-4B67-BB17-838EAC7822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3046" y="2714356"/>
            <a:ext cx="1353459" cy="1163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Sampling distribution of the chi squared statistic - chi squared ...">
            <a:extLst>
              <a:ext uri="{FF2B5EF4-FFF2-40B4-BE49-F238E27FC236}">
                <a16:creationId xmlns:a16="http://schemas.microsoft.com/office/drawing/2014/main" id="{DC498B86-8446-4A87-87C2-A9524FC4B4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41" b="8294"/>
          <a:stretch/>
        </p:blipFill>
        <p:spPr bwMode="auto">
          <a:xfrm>
            <a:off x="3679797" y="2954526"/>
            <a:ext cx="1499914" cy="682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0334680"/>
      </p:ext>
    </p:extLst>
  </p:cSld>
  <p:clrMapOvr>
    <a:masterClrMapping/>
  </p:clrMapOvr>
</p:sld>
</file>

<file path=ppt/theme/theme1.xml><?xml version="1.0" encoding="utf-8"?>
<a:theme xmlns:a="http://schemas.openxmlformats.org/drawingml/2006/main" name="Cordelia template">
  <a:themeElements>
    <a:clrScheme name="Custom 347">
      <a:dk1>
        <a:srgbClr val="263238"/>
      </a:dk1>
      <a:lt1>
        <a:srgbClr val="FFFFFF"/>
      </a:lt1>
      <a:dk2>
        <a:srgbClr val="607D8B"/>
      </a:dk2>
      <a:lt2>
        <a:srgbClr val="ECEFF1"/>
      </a:lt2>
      <a:accent1>
        <a:srgbClr val="0091EA"/>
      </a:accent1>
      <a:accent2>
        <a:srgbClr val="0053A3"/>
      </a:accent2>
      <a:accent3>
        <a:srgbClr val="607D8B"/>
      </a:accent3>
      <a:accent4>
        <a:srgbClr val="CFD8DC"/>
      </a:accent4>
      <a:accent5>
        <a:srgbClr val="ECEFF1"/>
      </a:accent5>
      <a:accent6>
        <a:srgbClr val="ACDBF8"/>
      </a:accent6>
      <a:hlink>
        <a:srgbClr val="0091EA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2337</TotalTime>
  <Words>1339</Words>
  <Application>Microsoft Office PowerPoint</Application>
  <PresentationFormat>On-screen Show (16:9)</PresentationFormat>
  <Paragraphs>238</Paragraphs>
  <Slides>32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8" baseType="lpstr">
      <vt:lpstr>Roboto Slab</vt:lpstr>
      <vt:lpstr>Cambria Math</vt:lpstr>
      <vt:lpstr>Source Sans Pro</vt:lpstr>
      <vt:lpstr>Roboto</vt:lpstr>
      <vt:lpstr>Arial</vt:lpstr>
      <vt:lpstr>Cordelia template</vt:lpstr>
      <vt:lpstr>LINEAR PROGRAMMING: LETTING COMPUTERS TAKE OUR DECISIONS</vt:lpstr>
      <vt:lpstr>PowerPoint Presentation</vt:lpstr>
      <vt:lpstr>What are we trying to do with analytics?</vt:lpstr>
      <vt:lpstr>What can we do with analytics?</vt:lpstr>
      <vt:lpstr> LINEAR PROGRAMMING</vt:lpstr>
      <vt:lpstr>PowerPoint Presentation</vt:lpstr>
      <vt:lpstr>Linear programming ≠ Coding</vt:lpstr>
      <vt:lpstr>Linear programming key concepts</vt:lpstr>
      <vt:lpstr>Linear programming pipeline</vt:lpstr>
      <vt:lpstr>Cartoon equivalents to linear programming</vt:lpstr>
      <vt:lpstr>PowerPoint Presentation</vt:lpstr>
      <vt:lpstr> MIXED INTEGER1 LINEAR PROGRAMMING</vt:lpstr>
      <vt:lpstr>The setup</vt:lpstr>
      <vt:lpstr>Variable definition</vt:lpstr>
      <vt:lpstr>Constraint definition</vt:lpstr>
      <vt:lpstr>Objective function definition</vt:lpstr>
      <vt:lpstr>Solution Analysis</vt:lpstr>
      <vt:lpstr>Advantages of Linear Programming</vt:lpstr>
      <vt:lpstr>Changing the model</vt:lpstr>
      <vt:lpstr>Changing the model - results</vt:lpstr>
      <vt:lpstr> CODE VERSION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RESOURCES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LINEAR PROGRAMMING: FROM THE TRENCHES</dc:title>
  <dc:creator>Garcia Aramouni, N.</dc:creator>
  <cp:lastModifiedBy>Garcia Aramouni, N.</cp:lastModifiedBy>
  <cp:revision>62</cp:revision>
  <dcterms:modified xsi:type="dcterms:W3CDTF">2020-08-04T22:33:23Z</dcterms:modified>
</cp:coreProperties>
</file>